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0F7ACC-E0D7-4FE5-BCED-A7DCBEB3BEC1}" type="datetime1">
              <a:rPr lang="ro-RO" smtClean="0"/>
              <a:t>12.10.2023</a:t>
            </a:fld>
            <a:endParaRPr lang="ro-R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86914D-9851-44D9-94F5-BC5FE1E8305A}" type="slidenum">
              <a:rPr lang="ro-RO" smtClean="0"/>
              <a:t>‹#›</a:t>
            </a:fld>
            <a:endParaRPr lang="ro-RO"/>
          </a:p>
        </p:txBody>
      </p:sp>
    </p:spTree>
    <p:extLst>
      <p:ext uri="{BB962C8B-B14F-4D97-AF65-F5344CB8AC3E}">
        <p14:creationId xmlns:p14="http://schemas.microsoft.com/office/powerpoint/2010/main" val="30167303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6C798-CA52-46D5-B6A6-15AF89CCBCB2}" type="datetime1">
              <a:rPr lang="ro-RO" smtClean="0"/>
              <a:t>12.10.2023</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BBC4B-6D4E-45A1-B01D-4C096ECD6B0F}" type="slidenum">
              <a:rPr lang="ro-RO" smtClean="0"/>
              <a:t>‹#›</a:t>
            </a:fld>
            <a:endParaRPr lang="ro-RO"/>
          </a:p>
        </p:txBody>
      </p:sp>
    </p:spTree>
    <p:extLst>
      <p:ext uri="{BB962C8B-B14F-4D97-AF65-F5344CB8AC3E}">
        <p14:creationId xmlns:p14="http://schemas.microsoft.com/office/powerpoint/2010/main" val="34624325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Date Placeholder 3"/>
          <p:cNvSpPr>
            <a:spLocks noGrp="1"/>
          </p:cNvSpPr>
          <p:nvPr>
            <p:ph type="dt" idx="10"/>
          </p:nvPr>
        </p:nvSpPr>
        <p:spPr/>
        <p:txBody>
          <a:bodyPr/>
          <a:lstStyle/>
          <a:p>
            <a:fld id="{BF36C798-CA52-46D5-B6A6-15AF89CCBCB2}" type="datetime1">
              <a:rPr lang="ro-RO" smtClean="0"/>
              <a:t>12.10.2023</a:t>
            </a:fld>
            <a:endParaRPr lang="ro-RO"/>
          </a:p>
        </p:txBody>
      </p:sp>
      <p:sp>
        <p:nvSpPr>
          <p:cNvPr id="5" name="Slide Number Placeholder 4"/>
          <p:cNvSpPr>
            <a:spLocks noGrp="1"/>
          </p:cNvSpPr>
          <p:nvPr>
            <p:ph type="sldNum" sz="quarter" idx="11"/>
          </p:nvPr>
        </p:nvSpPr>
        <p:spPr/>
        <p:txBody>
          <a:bodyPr/>
          <a:lstStyle/>
          <a:p>
            <a:fld id="{0C4BBC4B-6D4E-45A1-B01D-4C096ECD6B0F}" type="slidenum">
              <a:rPr lang="ro-RO" smtClean="0"/>
              <a:t>1</a:t>
            </a:fld>
            <a:endParaRPr lang="ro-RO"/>
          </a:p>
        </p:txBody>
      </p:sp>
    </p:spTree>
    <p:extLst>
      <p:ext uri="{BB962C8B-B14F-4D97-AF65-F5344CB8AC3E}">
        <p14:creationId xmlns:p14="http://schemas.microsoft.com/office/powerpoint/2010/main" val="303080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0C4BBC4B-6D4E-45A1-B01D-4C096ECD6B0F}" type="slidenum">
              <a:rPr lang="ro-RO" smtClean="0"/>
              <a:t>2</a:t>
            </a:fld>
            <a:endParaRPr lang="ro-RO"/>
          </a:p>
        </p:txBody>
      </p:sp>
      <p:sp>
        <p:nvSpPr>
          <p:cNvPr id="5" name="Date Placeholder 4"/>
          <p:cNvSpPr>
            <a:spLocks noGrp="1"/>
          </p:cNvSpPr>
          <p:nvPr>
            <p:ph type="dt" idx="11"/>
          </p:nvPr>
        </p:nvSpPr>
        <p:spPr/>
        <p:txBody>
          <a:bodyPr/>
          <a:lstStyle/>
          <a:p>
            <a:fld id="{D4754A0E-056B-4796-8AE6-4835B33C9F6C}" type="datetime1">
              <a:rPr lang="ro-RO" smtClean="0"/>
              <a:t>12.10.2023</a:t>
            </a:fld>
            <a:endParaRPr lang="ro-RO"/>
          </a:p>
        </p:txBody>
      </p:sp>
    </p:spTree>
    <p:extLst>
      <p:ext uri="{BB962C8B-B14F-4D97-AF65-F5344CB8AC3E}">
        <p14:creationId xmlns:p14="http://schemas.microsoft.com/office/powerpoint/2010/main" val="267407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D0C0B0-2C28-4D18-A169-BE00C4F3450F}"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256714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CC7EF-8282-42F9-BD5B-805D49DF29A5}"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44614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4A120-A4BF-4480-83BA-4061F510F164}"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0719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6936F-09AB-47E8-8142-BD8AA1EE6219}"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182523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71F8A-A034-4E04-AA4B-61318132E21D}"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2311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64FC0-236D-4D8B-8B81-4C36DB422FCB}"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4293480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3DC81-6095-4093-979B-C7368F031EFB}"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395829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BF3A8-9F7E-46FB-A3CA-C9EF5A01EAC5}"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380441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C20DE-A9E7-45D1-9A18-E87B001CAC5D}"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373105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534F51-D133-4DDC-8F7C-B3F4B4475140}" type="datetime1">
              <a:rPr lang="ro-RO" smtClean="0"/>
              <a:t>12.10.2023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6221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963B40-4086-4C53-B16F-65ED2289A890}" type="datetime1">
              <a:rPr lang="ro-RO" smtClean="0"/>
              <a:t>12.10.2023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4242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88BBE7-A3B9-470E-9B05-D6C7C64CC3B9}" type="datetime1">
              <a:rPr lang="ro-RO" smtClean="0"/>
              <a:t>12.10.2023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38184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801CC-A096-46BA-BA71-D1CFC53DE564}" type="datetime1">
              <a:rPr lang="ro-RO" smtClean="0"/>
              <a:t>12.10.2023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9664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6ED40-AB9C-4165-B30B-E7C31C8791FA}" type="datetime1">
              <a:rPr lang="ro-RO" smtClean="0"/>
              <a:t>12.10.2023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140880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D5C0C5-4AE6-4FDD-B7F1-7FDA12BDE4F8}" type="datetime1">
              <a:rPr lang="ro-RO" smtClean="0"/>
              <a:t>12.10.2023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43898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366FC-9907-49BB-AD68-BACD701BA065}" type="datetime1">
              <a:rPr lang="ro-RO" smtClean="0"/>
              <a:t>12.10.2023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A6DEAF2-B1AA-4704-A86A-2312908837A1}" type="slidenum">
              <a:rPr lang="ro-RO" smtClean="0"/>
              <a:t>‹#›</a:t>
            </a:fld>
            <a:endParaRPr lang="ro-RO"/>
          </a:p>
        </p:txBody>
      </p:sp>
    </p:spTree>
    <p:extLst>
      <p:ext uri="{BB962C8B-B14F-4D97-AF65-F5344CB8AC3E}">
        <p14:creationId xmlns:p14="http://schemas.microsoft.com/office/powerpoint/2010/main" val="25527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626C83-39C6-4300-B943-E273E8DF3F90}" type="datetime1">
              <a:rPr lang="ro-RO" smtClean="0"/>
              <a:t>12.10.2023</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6DEAF2-B1AA-4704-A86A-2312908837A1}" type="slidenum">
              <a:rPr lang="ro-RO" smtClean="0"/>
              <a:t>‹#›</a:t>
            </a:fld>
            <a:endParaRPr lang="ro-RO"/>
          </a:p>
        </p:txBody>
      </p:sp>
    </p:spTree>
    <p:extLst>
      <p:ext uri="{BB962C8B-B14F-4D97-AF65-F5344CB8AC3E}">
        <p14:creationId xmlns:p14="http://schemas.microsoft.com/office/powerpoint/2010/main" val="334798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jpg"/><Relationship Id="rId7" Type="http://schemas.openxmlformats.org/officeDocument/2006/relationships/image" Target="../media/image2.jpe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4.jpg"/><Relationship Id="rId10" Type="http://schemas.openxmlformats.org/officeDocument/2006/relationships/image" Target="../media/image4.jpeg"/><Relationship Id="rId4" Type="http://schemas.openxmlformats.org/officeDocument/2006/relationships/image" Target="../media/image33.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jpeg"/><Relationship Id="rId7"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7.jp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jpg"/><Relationship Id="rId7" Type="http://schemas.openxmlformats.org/officeDocument/2006/relationships/image" Target="../media/image2.jpe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1.jpg"/><Relationship Id="rId10" Type="http://schemas.openxmlformats.org/officeDocument/2006/relationships/image" Target="../media/image4.jpeg"/><Relationship Id="rId4" Type="http://schemas.openxmlformats.org/officeDocument/2006/relationships/image" Target="../media/image40.jp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0.jpeg"/><Relationship Id="rId7"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6.jp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jpeg"/><Relationship Id="rId7"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jpg"/><Relationship Id="rId10" Type="http://schemas.openxmlformats.org/officeDocument/2006/relationships/image" Target="../media/image1.jpeg"/><Relationship Id="rId4" Type="http://schemas.openxmlformats.org/officeDocument/2006/relationships/image" Target="../media/image20.jpg"/><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3.jpg"/><Relationship Id="rId7"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1.jpeg"/><Relationship Id="rId5" Type="http://schemas.openxmlformats.org/officeDocument/2006/relationships/image" Target="../media/image25.jpg"/><Relationship Id="rId10" Type="http://schemas.openxmlformats.org/officeDocument/2006/relationships/image" Target="../media/image2.jpeg"/><Relationship Id="rId4" Type="http://schemas.openxmlformats.org/officeDocument/2006/relationships/image" Target="../media/image24.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jpg"/><Relationship Id="rId7" Type="http://schemas.openxmlformats.org/officeDocument/2006/relationships/image" Target="../media/image4.jpe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jpeg"/><Relationship Id="rId10" Type="http://schemas.openxmlformats.org/officeDocument/2006/relationships/image" Target="../media/image1.jpeg"/><Relationship Id="rId4" Type="http://schemas.openxmlformats.org/officeDocument/2006/relationships/image" Target="../media/image29.jpg"/><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251" y="4324581"/>
            <a:ext cx="7766936" cy="1646302"/>
          </a:xfrm>
        </p:spPr>
        <p:txBody>
          <a:bodyPr/>
          <a:lstStyle/>
          <a:p>
            <a:br>
              <a:rPr lang="ro-RO" sz="800" dirty="0"/>
            </a:br>
            <a:r>
              <a:rPr lang="ro-RO" sz="1400" dirty="0"/>
              <a:t>Proiect finanțat prin Programul Erasmus+ </a:t>
            </a:r>
            <a:br>
              <a:rPr lang="ro-RO" sz="1400" dirty="0"/>
            </a:br>
            <a:r>
              <a:rPr lang="ro-RO" sz="1400" dirty="0"/>
              <a:t>Domeniul – Scolar             </a:t>
            </a:r>
            <a:br>
              <a:rPr lang="ro-RO" sz="1400" dirty="0"/>
            </a:br>
            <a:r>
              <a:rPr lang="ro-RO" sz="1400" dirty="0"/>
              <a:t>Numărul de identificare al contractului: </a:t>
            </a:r>
            <a:r>
              <a:rPr lang="ro-RO" sz="1400" b="1" dirty="0"/>
              <a:t>2022-2-RO01-KA210- SCH000102159 </a:t>
            </a:r>
            <a:r>
              <a:rPr lang="en-US" sz="1400" dirty="0"/>
              <a:t>,</a:t>
            </a:r>
            <a:br>
              <a:rPr lang="ro-RO" sz="1400" dirty="0"/>
            </a:br>
            <a:r>
              <a:rPr lang="ro-RO" sz="1400" dirty="0"/>
              <a:t>Beneficiar: ȘCOALA GIMNAZIALĂ LIHULEȘTI</a:t>
            </a:r>
            <a:br>
              <a:rPr lang="ro-RO" sz="1400" dirty="0"/>
            </a:br>
            <a:r>
              <a:rPr lang="ro-RO" sz="1400" dirty="0"/>
              <a:t>Coordonator de proiect: profesor Garcea Florin Cătălin</a:t>
            </a:r>
            <a:br>
              <a:rPr lang="ro-RO" sz="800" dirty="0"/>
            </a:br>
            <a:br>
              <a:rPr lang="en-US" sz="1800" b="1" dirty="0"/>
            </a:br>
            <a:r>
              <a:rPr lang="en-US" sz="1800" b="1" dirty="0"/>
              <a:t>DISEMINARE </a:t>
            </a:r>
            <a:r>
              <a:rPr lang="ro-RO" sz="1800" b="1" dirty="0"/>
              <a:t>PROIECT ERASMUS+ GROWING UP GREEN</a:t>
            </a:r>
            <a:br>
              <a:rPr lang="ro-RO" sz="1800" b="1" dirty="0"/>
            </a:br>
            <a:r>
              <a:rPr lang="ro-RO" sz="1800" b="1" dirty="0"/>
              <a:t>25-29.09.2023</a:t>
            </a:r>
            <a:br>
              <a:rPr lang="ro-RO" sz="1800" b="1" dirty="0"/>
            </a:br>
            <a:r>
              <a:rPr lang="ro-RO" sz="1400" b="1" dirty="0"/>
              <a:t> Grecia , la–6th Junior High School of Volos activitatea „Schimbarea climei” pentru școlile din proiect (România si Turcia) </a:t>
            </a:r>
            <a:endParaRPr lang="ro-RO" sz="1400" dirty="0"/>
          </a:p>
        </p:txBody>
      </p:sp>
      <p:pic>
        <p:nvPicPr>
          <p:cNvPr id="4" name="Picture 3" descr="Descriere: Untitled-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25" y="19313"/>
            <a:ext cx="1150620" cy="64770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993" y="49618"/>
            <a:ext cx="1790026" cy="1089085"/>
          </a:xfrm>
          <a:prstGeom prst="rect">
            <a:avLst/>
          </a:prstGeom>
        </p:spPr>
      </p:pic>
      <p:pic>
        <p:nvPicPr>
          <p:cNvPr id="6" name="Picture 5" descr="C:\Users\ANCA\AppData\Local\Temp\Rar$DIa0.325\EU flag-Erasmus+.png"/>
          <p:cNvPicPr/>
          <p:nvPr/>
        </p:nvPicPr>
        <p:blipFill>
          <a:blip r:embed="rId5" cstate="print">
            <a:extLst>
              <a:ext uri="{28A0092B-C50C-407E-A947-70E740481C1C}">
                <a14:useLocalDpi xmlns:a14="http://schemas.microsoft.com/office/drawing/2010/main" val="0"/>
              </a:ext>
            </a:extLst>
          </a:blip>
          <a:srcRect l="3293"/>
          <a:stretch>
            <a:fillRect/>
          </a:stretch>
        </p:blipFill>
        <p:spPr bwMode="auto">
          <a:xfrm>
            <a:off x="5159864" y="-11743"/>
            <a:ext cx="3042249" cy="744651"/>
          </a:xfrm>
          <a:prstGeom prst="rect">
            <a:avLst/>
          </a:prstGeom>
          <a:noFill/>
          <a:ln>
            <a:noFill/>
          </a:ln>
        </p:spPr>
      </p:pic>
      <p:pic>
        <p:nvPicPr>
          <p:cNvPr id="7" name="Picture 6" descr="Image result for steagul romani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5994" y="41934"/>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escriere: Acasă"/>
          <p:cNvPicPr/>
          <p:nvPr/>
        </p:nvPicPr>
        <p:blipFill>
          <a:blip r:embed="rId7" cstate="print">
            <a:extLst>
              <a:ext uri="{28A0092B-C50C-407E-A947-70E740481C1C}">
                <a14:useLocalDpi xmlns:a14="http://schemas.microsoft.com/office/drawing/2010/main" val="0"/>
              </a:ext>
            </a:extLst>
          </a:blip>
          <a:srcRect r="31154"/>
          <a:stretch>
            <a:fillRect/>
          </a:stretch>
        </p:blipFill>
        <p:spPr bwMode="auto">
          <a:xfrm>
            <a:off x="10269747" y="71071"/>
            <a:ext cx="1851660" cy="472440"/>
          </a:xfrm>
          <a:prstGeom prst="rect">
            <a:avLst/>
          </a:prstGeom>
          <a:noFill/>
          <a:ln>
            <a:noFill/>
          </a:ln>
        </p:spPr>
      </p:pic>
      <p:pic>
        <p:nvPicPr>
          <p:cNvPr id="13" name="Picture 12" descr="Image result for steagul romani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5994" y="14502"/>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escriere: Acasă"/>
          <p:cNvPicPr/>
          <p:nvPr/>
        </p:nvPicPr>
        <p:blipFill>
          <a:blip r:embed="rId7" cstate="print">
            <a:extLst>
              <a:ext uri="{28A0092B-C50C-407E-A947-70E740481C1C}">
                <a14:useLocalDpi xmlns:a14="http://schemas.microsoft.com/office/drawing/2010/main" val="0"/>
              </a:ext>
            </a:extLst>
          </a:blip>
          <a:srcRect r="31154"/>
          <a:stretch>
            <a:fillRect/>
          </a:stretch>
        </p:blipFill>
        <p:spPr bwMode="auto">
          <a:xfrm>
            <a:off x="10269747" y="43639"/>
            <a:ext cx="1851660" cy="472440"/>
          </a:xfrm>
          <a:prstGeom prst="rect">
            <a:avLst/>
          </a:prstGeom>
          <a:noFill/>
          <a:ln>
            <a:noFill/>
          </a:ln>
        </p:spPr>
      </p:pic>
    </p:spTree>
    <p:extLst>
      <p:ext uri="{BB962C8B-B14F-4D97-AF65-F5344CB8AC3E}">
        <p14:creationId xmlns:p14="http://schemas.microsoft.com/office/powerpoint/2010/main" val="2554070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44" y="396834"/>
            <a:ext cx="8596668" cy="3880773"/>
          </a:xfrm>
        </p:spPr>
        <p:txBody>
          <a:bodyPr/>
          <a:lstStyle/>
          <a:p>
            <a:endParaRPr lang="ro-RO" b="1" dirty="0">
              <a:solidFill>
                <a:srgbClr val="FF0000"/>
              </a:solidFill>
              <a:latin typeface="Times New Roman" panose="02020603050405020304" pitchFamily="18" charset="0"/>
              <a:cs typeface="Times New Roman" panose="02020603050405020304" pitchFamily="18" charset="0"/>
            </a:endParaRPr>
          </a:p>
          <a:p>
            <a:endParaRPr lang="ro-RO" b="1"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cs typeface="Times New Roman" panose="02020603050405020304" pitchFamily="18" charset="0"/>
              </a:rPr>
              <a:t>Proiectul de cultivare a legumelor Hidroponice a fost caracterizat ca fiind inovativ de parteneri ca idee la finalul vizitei la Școala Agricolă a Universității din Tesalia și la Ferma Școlii. AGRO – CYCLOS a fost prezentat în mod special de către profesorul de fiziologia plantelor, domnișoara Efi Levizou.</a:t>
            </a:r>
            <a:endParaRPr lang="ro-RO" dirty="0">
              <a:solidFill>
                <a:srgbClr val="002060"/>
              </a:solidFill>
            </a:endParaRPr>
          </a:p>
          <a:p>
            <a:r>
              <a:rPr lang="ro-RO" b="1" dirty="0">
                <a:solidFill>
                  <a:srgbClr val="002060"/>
                </a:solidFill>
                <a:latin typeface="Times New Roman" panose="02020603050405020304" pitchFamily="18" charset="0"/>
                <a:cs typeface="Times New Roman" panose="02020603050405020304" pitchFamily="18" charset="0"/>
              </a:rPr>
              <a:t>Economie circulară în producția agricolă: ciclul nutriției între plante, pești și insecte ca un nou sistem de producție alimentară cu amprentă scăzută de mediu.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395" y="3543300"/>
            <a:ext cx="3815413" cy="2889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953" y="3543300"/>
            <a:ext cx="3710226" cy="31181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324" y="3692391"/>
            <a:ext cx="3379432" cy="2889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1080" y="1245442"/>
            <a:ext cx="3465576" cy="2183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Descriere: Untitled-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388" y="10473"/>
            <a:ext cx="1150620" cy="647700"/>
          </a:xfrm>
          <a:prstGeom prst="rect">
            <a:avLst/>
          </a:prstGeom>
          <a:noFill/>
          <a:ln>
            <a:no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1179" y="-13002"/>
            <a:ext cx="1129415" cy="718478"/>
          </a:xfrm>
          <a:prstGeom prst="rect">
            <a:avLst/>
          </a:prstGeom>
        </p:spPr>
      </p:pic>
      <p:pic>
        <p:nvPicPr>
          <p:cNvPr id="10" name="Picture 9" descr="C:\Users\ANCA\AppData\Local\Temp\Rar$DIa0.325\EU flag-Erasmus+.png"/>
          <p:cNvPicPr/>
          <p:nvPr/>
        </p:nvPicPr>
        <p:blipFill>
          <a:blip r:embed="rId8"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11" name="Picture 10" descr="Descriere: Acasă"/>
          <p:cNvPicPr/>
          <p:nvPr/>
        </p:nvPicPr>
        <p:blipFill>
          <a:blip r:embed="rId9" cstate="print">
            <a:extLst>
              <a:ext uri="{28A0092B-C50C-407E-A947-70E740481C1C}">
                <a14:useLocalDpi xmlns:a14="http://schemas.microsoft.com/office/drawing/2010/main" val="0"/>
              </a:ext>
            </a:extLst>
          </a:blip>
          <a:srcRect r="31154"/>
          <a:stretch>
            <a:fillRect/>
          </a:stretch>
        </p:blipFill>
        <p:spPr bwMode="auto">
          <a:xfrm>
            <a:off x="10269747" y="-11225"/>
            <a:ext cx="1851660" cy="472440"/>
          </a:xfrm>
          <a:prstGeom prst="rect">
            <a:avLst/>
          </a:prstGeom>
          <a:noFill/>
          <a:ln>
            <a:noFill/>
          </a:ln>
        </p:spPr>
      </p:pic>
      <p:pic>
        <p:nvPicPr>
          <p:cNvPr id="12" name="Picture 11" descr="Image result for steagul romanie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4282" y="-14564"/>
            <a:ext cx="887420" cy="5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5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494" y="1217175"/>
            <a:ext cx="9728538" cy="2329115"/>
          </a:xfrm>
        </p:spPr>
        <p:txBody>
          <a:bodyPr/>
          <a:lstStyle/>
          <a:p>
            <a:r>
              <a:rPr lang="ro-RO" b="1" dirty="0">
                <a:solidFill>
                  <a:srgbClr val="002060"/>
                </a:solidFill>
              </a:rPr>
              <a:t>A urmat o primire călduroasă în zona școlii, unde elevii, profitând de soare, au prezentat dansuri tradiționale ale regiunii noastre în curtea școlii frumos amenajată, purtând costumele tradiționale corespunzătoare. Desigur, oaspeții nu au lipsit ocazia de a savura rețete ale minunatei bucătării mediteraneene care au fost pregătite cu drag și oferite de părinții elevilor școlii.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6160"/>
            <a:ext cx="4172675" cy="314254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675" y="3589020"/>
            <a:ext cx="4440936" cy="3099816"/>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7435" y="3589020"/>
            <a:ext cx="3654565" cy="3022092"/>
          </a:xfrm>
          <a:prstGeom prst="rect">
            <a:avLst/>
          </a:prstGeom>
          <a:ln>
            <a:noFill/>
          </a:ln>
          <a:effectLst>
            <a:softEdge rad="112500"/>
          </a:effectLst>
        </p:spPr>
      </p:pic>
      <p:pic>
        <p:nvPicPr>
          <p:cNvPr id="9" name="Picture 8" descr="Descriere: Untitled-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388" y="10473"/>
            <a:ext cx="1150620" cy="647700"/>
          </a:xfrm>
          <a:prstGeom prst="rect">
            <a:avLst/>
          </a:prstGeom>
          <a:noFill/>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1179" y="-13002"/>
            <a:ext cx="1129415" cy="718478"/>
          </a:xfrm>
          <a:prstGeom prst="rect">
            <a:avLst/>
          </a:prstGeom>
        </p:spPr>
      </p:pic>
      <p:pic>
        <p:nvPicPr>
          <p:cNvPr id="11" name="Picture 10" descr="C:\Users\ANCA\AppData\Local\Temp\Rar$DIa0.325\EU flag-Erasmus+.png"/>
          <p:cNvPicPr/>
          <p:nvPr/>
        </p:nvPicPr>
        <p:blipFill>
          <a:blip r:embed="rId7"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12" name="Picture 11" descr="Descriere: Acasă"/>
          <p:cNvPicPr/>
          <p:nvPr/>
        </p:nvPicPr>
        <p:blipFill>
          <a:blip r:embed="rId8" cstate="print">
            <a:extLst>
              <a:ext uri="{28A0092B-C50C-407E-A947-70E740481C1C}">
                <a14:useLocalDpi xmlns:a14="http://schemas.microsoft.com/office/drawing/2010/main" val="0"/>
              </a:ext>
            </a:extLst>
          </a:blip>
          <a:srcRect r="31154"/>
          <a:stretch>
            <a:fillRect/>
          </a:stretch>
        </p:blipFill>
        <p:spPr bwMode="auto">
          <a:xfrm>
            <a:off x="10269747" y="-11225"/>
            <a:ext cx="1851660" cy="472440"/>
          </a:xfrm>
          <a:prstGeom prst="rect">
            <a:avLst/>
          </a:prstGeom>
          <a:noFill/>
          <a:ln>
            <a:noFill/>
          </a:ln>
        </p:spPr>
      </p:pic>
      <p:pic>
        <p:nvPicPr>
          <p:cNvPr id="13" name="Picture 12" descr="Image result for steagul romanie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4282" y="-14564"/>
            <a:ext cx="887420" cy="5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814" y="1227901"/>
            <a:ext cx="8596668" cy="3880773"/>
          </a:xfrm>
        </p:spPr>
        <p:txBody>
          <a:bodyPr>
            <a:normAutofit lnSpcReduction="10000"/>
          </a:bodyPr>
          <a:lstStyle/>
          <a:p>
            <a:r>
              <a:rPr lang="ro-RO" b="1" dirty="0">
                <a:solidFill>
                  <a:srgbClr val="002060"/>
                </a:solidFill>
                <a:latin typeface="Times New Roman" panose="02020603050405020304" pitchFamily="18" charset="0"/>
                <a:cs typeface="Times New Roman" panose="02020603050405020304" pitchFamily="18" charset="0"/>
              </a:rPr>
              <a:t>Urcarea spre Portaria, unul din cele 24 de sate ale Pelion, lasă vizitatorii fără cuvinte, întrucât se bucură de priveliștea minunată de sus, îndrăznești să călătorești cu avionul. Rătăcirea prin piața magică pavată a satului se încheie cu delectarea unui desert tradițional Pelion al lingurii, oferit lor în dar de către preotul bisericii din Agioi Anargyroi.</a:t>
            </a:r>
          </a:p>
          <a:p>
            <a:r>
              <a:rPr lang="ro-RO" b="1" dirty="0">
                <a:solidFill>
                  <a:srgbClr val="002060"/>
                </a:solidFill>
                <a:latin typeface="Times New Roman" panose="02020603050405020304" pitchFamily="18" charset="0"/>
                <a:cs typeface="Times New Roman" panose="02020603050405020304" pitchFamily="18" charset="0"/>
              </a:rPr>
              <a:t>Un exemplu viu al efectelor schimbărilor climatice, în special Uraganul Daniel, este o vizită în zona Carla Lake și Muzeul Culturii Lacului. Muzeul este un spațiu multicultural unde vizitatorul, tânăr sau bătrân, poate călători prin timp cunoscând istoria lacului.</a:t>
            </a:r>
          </a:p>
          <a:p>
            <a:r>
              <a:rPr lang="ro-RO" b="1" dirty="0">
                <a:solidFill>
                  <a:srgbClr val="002060"/>
                </a:solidFill>
                <a:latin typeface="Times New Roman" panose="02020603050405020304" pitchFamily="18" charset="0"/>
                <a:cs typeface="Times New Roman" panose="02020603050405020304" pitchFamily="18" charset="0"/>
              </a:rPr>
              <a:t>Modul de viață ciudat, aproape primitiv, al parakarlienilor în îmbrățișarea umedă a Voiveidei, dar și moartea Mlaștinii, uscarea lacului, viața în satele parakarliene, lupta fermierilor pentru dobândirea pământului se desfășoară sub ochii vizitatorului prin colecții de fotografii și instrumente autentice.</a:t>
            </a:r>
          </a:p>
          <a:p>
            <a:endParaRPr lang="ro-RO" b="1" dirty="0">
              <a:solidFill>
                <a:srgbClr val="002060"/>
              </a:solidFill>
              <a:latin typeface="Times New Roman" panose="02020603050405020304" pitchFamily="18" charset="0"/>
              <a:cs typeface="Times New Roman" panose="02020603050405020304" pitchFamily="18" charset="0"/>
            </a:endParaRPr>
          </a:p>
        </p:txBody>
      </p:sp>
      <p:pic>
        <p:nvPicPr>
          <p:cNvPr id="4" name="Picture 3" descr="Descriere: Untitled-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88" y="10473"/>
            <a:ext cx="1150620" cy="6477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179" y="-13002"/>
            <a:ext cx="1129415" cy="718478"/>
          </a:xfrm>
          <a:prstGeom prst="rect">
            <a:avLst/>
          </a:prstGeom>
        </p:spPr>
      </p:pic>
      <p:pic>
        <p:nvPicPr>
          <p:cNvPr id="6" name="Picture 5" descr="C:\Users\ANCA\AppData\Local\Temp\Rar$DIa0.325\EU flag-Erasmus+.png"/>
          <p:cNvPicPr/>
          <p:nvPr/>
        </p:nvPicPr>
        <p:blipFill>
          <a:blip r:embed="rId4"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7" name="Picture 6" descr="Descriere: Acasă"/>
          <p:cNvPicPr/>
          <p:nvPr/>
        </p:nvPicPr>
        <p:blipFill>
          <a:blip r:embed="rId5" cstate="print">
            <a:extLst>
              <a:ext uri="{28A0092B-C50C-407E-A947-70E740481C1C}">
                <a14:useLocalDpi xmlns:a14="http://schemas.microsoft.com/office/drawing/2010/main" val="0"/>
              </a:ext>
            </a:extLst>
          </a:blip>
          <a:srcRect r="31154"/>
          <a:stretch>
            <a:fillRect/>
          </a:stretch>
        </p:blipFill>
        <p:spPr bwMode="auto">
          <a:xfrm>
            <a:off x="10269747" y="-11225"/>
            <a:ext cx="1851660" cy="472440"/>
          </a:xfrm>
          <a:prstGeom prst="rect">
            <a:avLst/>
          </a:prstGeom>
          <a:noFill/>
          <a:ln>
            <a:noFill/>
          </a:ln>
        </p:spPr>
      </p:pic>
      <p:pic>
        <p:nvPicPr>
          <p:cNvPr id="8" name="Picture 7" descr="Image result for steagul romani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4282" y="-14564"/>
            <a:ext cx="887420" cy="5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16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144" y="2093976"/>
            <a:ext cx="4971288" cy="2404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4550">
            <a:off x="5739312" y="4491991"/>
            <a:ext cx="5993350" cy="22814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7639">
            <a:off x="454152" y="4498848"/>
            <a:ext cx="4639056" cy="22677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5016" y="1906524"/>
            <a:ext cx="5117592" cy="2578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1522476" y="1018323"/>
            <a:ext cx="8439912" cy="1200329"/>
          </a:xfrm>
          <a:prstGeom prst="rect">
            <a:avLst/>
          </a:prstGeom>
          <a:noFill/>
        </p:spPr>
        <p:txBody>
          <a:bodyPr wrap="square" rtlCol="0">
            <a:spAutoFit/>
          </a:bodyPr>
          <a:lstStyle/>
          <a:p>
            <a:r>
              <a:rPr lang="ro-RO" b="1" dirty="0">
                <a:solidFill>
                  <a:srgbClr val="002060"/>
                </a:solidFill>
                <a:latin typeface="Times New Roman" panose="02020603050405020304" pitchFamily="18" charset="0"/>
                <a:cs typeface="Times New Roman" panose="02020603050405020304" pitchFamily="18" charset="0"/>
              </a:rPr>
              <a:t>Frumoasele excursii la obiectivele turistice, frumusețile regiunii noastre și informațiile despre istoria locului nostru rămân profund întipărite în sufletul și mintea tuturor.</a:t>
            </a:r>
          </a:p>
          <a:p>
            <a:endParaRPr lang="ro-RO" dirty="0"/>
          </a:p>
        </p:txBody>
      </p:sp>
      <p:pic>
        <p:nvPicPr>
          <p:cNvPr id="12" name="Picture 11" descr="Descriere: Untitled-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388" y="10473"/>
            <a:ext cx="1150620" cy="647700"/>
          </a:xfrm>
          <a:prstGeom prst="rect">
            <a:avLst/>
          </a:prstGeom>
          <a:noFill/>
          <a:ln>
            <a:no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1179" y="-13002"/>
            <a:ext cx="1129415" cy="718478"/>
          </a:xfrm>
          <a:prstGeom prst="rect">
            <a:avLst/>
          </a:prstGeom>
        </p:spPr>
      </p:pic>
      <p:pic>
        <p:nvPicPr>
          <p:cNvPr id="14" name="Picture 13" descr="C:\Users\ANCA\AppData\Local\Temp\Rar$DIa0.325\EU flag-Erasmus+.png"/>
          <p:cNvPicPr/>
          <p:nvPr/>
        </p:nvPicPr>
        <p:blipFill>
          <a:blip r:embed="rId8"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15" name="Picture 14" descr="Descriere: Acasă"/>
          <p:cNvPicPr/>
          <p:nvPr/>
        </p:nvPicPr>
        <p:blipFill>
          <a:blip r:embed="rId9" cstate="print">
            <a:extLst>
              <a:ext uri="{28A0092B-C50C-407E-A947-70E740481C1C}">
                <a14:useLocalDpi xmlns:a14="http://schemas.microsoft.com/office/drawing/2010/main" val="0"/>
              </a:ext>
            </a:extLst>
          </a:blip>
          <a:srcRect r="31154"/>
          <a:stretch>
            <a:fillRect/>
          </a:stretch>
        </p:blipFill>
        <p:spPr bwMode="auto">
          <a:xfrm>
            <a:off x="10269747" y="-11225"/>
            <a:ext cx="1851660" cy="472440"/>
          </a:xfrm>
          <a:prstGeom prst="rect">
            <a:avLst/>
          </a:prstGeom>
          <a:noFill/>
          <a:ln>
            <a:noFill/>
          </a:ln>
        </p:spPr>
      </p:pic>
      <p:pic>
        <p:nvPicPr>
          <p:cNvPr id="16" name="Picture 15" descr="Image result for steagul romanie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4282" y="-14564"/>
            <a:ext cx="887420" cy="5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2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3079" y="224995"/>
            <a:ext cx="8596668" cy="3769716"/>
          </a:xfrm>
        </p:spPr>
        <p:txBody>
          <a:bodyPr/>
          <a:lstStyle/>
          <a:p>
            <a:endParaRPr lang="ro-RO" dirty="0"/>
          </a:p>
          <a:p>
            <a:endParaRPr lang="ro-RO" dirty="0"/>
          </a:p>
          <a:p>
            <a:endParaRPr lang="ro-RO" dirty="0"/>
          </a:p>
          <a:p>
            <a:endParaRPr lang="ro-RO"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cs typeface="Times New Roman" panose="02020603050405020304" pitchFamily="18" charset="0"/>
              </a:rPr>
              <a:t>După întâlnirea celor trei reprezentanți ai școlilor cooperante pentru evaluarea acțiunilor, am ajuns la următoarea concluzie:    </a:t>
            </a:r>
          </a:p>
          <a:p>
            <a:pPr marL="0" indent="0">
              <a:buNone/>
            </a:pPr>
            <a:r>
              <a:rPr lang="ro-RO" sz="2000" b="1" dirty="0">
                <a:solidFill>
                  <a:srgbClr val="FF0000"/>
                </a:solidFill>
                <a:latin typeface="Times New Roman" panose="02020603050405020304" pitchFamily="18" charset="0"/>
                <a:cs typeface="Times New Roman" panose="02020603050405020304" pitchFamily="18" charset="0"/>
              </a:rPr>
              <a:t>        </a:t>
            </a:r>
            <a:r>
              <a:rPr lang="ro-RO" sz="2000" b="1" u="sng" dirty="0">
                <a:solidFill>
                  <a:srgbClr val="FF0000"/>
                </a:solidFill>
                <a:latin typeface="Times New Roman" panose="02020603050405020304" pitchFamily="18" charset="0"/>
                <a:cs typeface="Times New Roman" panose="02020603050405020304" pitchFamily="18" charset="0"/>
              </a:rPr>
              <a:t>"Nu schimba clima, schimbă-te pe tine." </a:t>
            </a:r>
          </a:p>
          <a:p>
            <a:pPr marL="0" indent="0">
              <a:buNone/>
            </a:pPr>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218" y="3279742"/>
            <a:ext cx="6818664" cy="336794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Descriere: Untitled-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88" y="10473"/>
            <a:ext cx="1150620" cy="64770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1179" y="-13002"/>
            <a:ext cx="1129415" cy="718478"/>
          </a:xfrm>
          <a:prstGeom prst="rect">
            <a:avLst/>
          </a:prstGeom>
        </p:spPr>
      </p:pic>
      <p:pic>
        <p:nvPicPr>
          <p:cNvPr id="7" name="Picture 6" descr="C:\Users\ANCA\AppData\Local\Temp\Rar$DIa0.325\EU flag-Erasmus+.png"/>
          <p:cNvPicPr/>
          <p:nvPr/>
        </p:nvPicPr>
        <p:blipFill>
          <a:blip r:embed="rId5"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8" name="Picture 7" descr="Descriere: Acasă"/>
          <p:cNvPicPr/>
          <p:nvPr/>
        </p:nvPicPr>
        <p:blipFill>
          <a:blip r:embed="rId6" cstate="print">
            <a:extLst>
              <a:ext uri="{28A0092B-C50C-407E-A947-70E740481C1C}">
                <a14:useLocalDpi xmlns:a14="http://schemas.microsoft.com/office/drawing/2010/main" val="0"/>
              </a:ext>
            </a:extLst>
          </a:blip>
          <a:srcRect r="31154"/>
          <a:stretch>
            <a:fillRect/>
          </a:stretch>
        </p:blipFill>
        <p:spPr bwMode="auto">
          <a:xfrm>
            <a:off x="10269747" y="-11225"/>
            <a:ext cx="1851660" cy="472440"/>
          </a:xfrm>
          <a:prstGeom prst="rect">
            <a:avLst/>
          </a:prstGeom>
          <a:noFill/>
          <a:ln>
            <a:noFill/>
          </a:ln>
        </p:spPr>
      </p:pic>
      <p:pic>
        <p:nvPicPr>
          <p:cNvPr id="9" name="Picture 8" descr="Image result for steagul romanie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4282" y="-14564"/>
            <a:ext cx="887420" cy="5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4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ro-RO" sz="2400" b="1" dirty="0">
                <a:solidFill>
                  <a:srgbClr val="0070C0"/>
                </a:solidFill>
                <a:latin typeface="Times New Roman" panose="02020603050405020304" pitchFamily="18" charset="0"/>
                <a:cs typeface="Times New Roman" panose="02020603050405020304" pitchFamily="18" charset="0"/>
              </a:rPr>
            </a:br>
            <a:br>
              <a:rPr lang="ro-RO" sz="2400" b="1" dirty="0">
                <a:solidFill>
                  <a:srgbClr val="0070C0"/>
                </a:solidFill>
                <a:latin typeface="Times New Roman" panose="02020603050405020304" pitchFamily="18" charset="0"/>
                <a:cs typeface="Times New Roman" panose="02020603050405020304" pitchFamily="18" charset="0"/>
              </a:rPr>
            </a:br>
            <a:r>
              <a:rPr lang="ro-RO" sz="2400" b="1" dirty="0">
                <a:solidFill>
                  <a:srgbClr val="0070C0"/>
                </a:solidFill>
                <a:latin typeface="Times New Roman" panose="02020603050405020304" pitchFamily="18" charset="0"/>
                <a:cs typeface="Times New Roman" panose="02020603050405020304" pitchFamily="18" charset="0"/>
              </a:rPr>
              <a:t>Proiectul ERASMUS+, ’’Growing up Green” cu numărul de referință 2022-2-RO01-KA210- SCH000102159, coordonator proiect Școala Gimnazială Lihulești prin profesor Garcea Florin Cătălin având ca parteneri: </a:t>
            </a:r>
            <a:br>
              <a:rPr lang="ro-RO" sz="2400" b="1" dirty="0">
                <a:solidFill>
                  <a:srgbClr val="0070C0"/>
                </a:solidFill>
                <a:latin typeface="Times New Roman" panose="02020603050405020304" pitchFamily="18" charset="0"/>
                <a:cs typeface="Times New Roman" panose="02020603050405020304" pitchFamily="18" charset="0"/>
              </a:rPr>
            </a:br>
            <a:r>
              <a:rPr lang="ro-RO" sz="2400"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en-US" sz="2400" b="1" dirty="0">
                <a:solidFill>
                  <a:srgbClr val="0070C0"/>
                </a:solidFill>
                <a:latin typeface="Times New Roman" panose="02020603050405020304" pitchFamily="18" charset="0"/>
                <a:cs typeface="Times New Roman" panose="02020603050405020304" pitchFamily="18" charset="0"/>
              </a:rPr>
              <a:t>6th Junior High School of Volos, Greece</a:t>
            </a:r>
            <a:br>
              <a:rPr lang="ro-RO" sz="2400" b="1" dirty="0">
                <a:solidFill>
                  <a:srgbClr val="0070C0"/>
                </a:solidFill>
                <a:latin typeface="Times New Roman" panose="02020603050405020304" pitchFamily="18" charset="0"/>
                <a:cs typeface="Times New Roman" panose="02020603050405020304" pitchFamily="18" charset="0"/>
              </a:rPr>
            </a:br>
            <a:r>
              <a:rPr lang="ro-RO" sz="2400"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ro-RO" sz="2400" b="1" dirty="0">
                <a:solidFill>
                  <a:srgbClr val="0070C0"/>
                </a:solidFill>
                <a:latin typeface="Times New Roman" panose="02020603050405020304" pitchFamily="18" charset="0"/>
                <a:cs typeface="Times New Roman" panose="02020603050405020304" pitchFamily="18" charset="0"/>
              </a:rPr>
              <a:t>Sehit Pilot Muzaffer Erdönmez Ortaokulu, Istanbul, Turkey</a:t>
            </a:r>
          </a:p>
        </p:txBody>
      </p:sp>
      <p:sp>
        <p:nvSpPr>
          <p:cNvPr id="3" name="Text Placeholder 2"/>
          <p:cNvSpPr>
            <a:spLocks noGrp="1"/>
          </p:cNvSpPr>
          <p:nvPr>
            <p:ph type="body" idx="1"/>
          </p:nvPr>
        </p:nvSpPr>
        <p:spPr>
          <a:xfrm>
            <a:off x="677335" y="4342384"/>
            <a:ext cx="8596668" cy="2195576"/>
          </a:xfrm>
        </p:spPr>
        <p:txBody>
          <a:bodyPr>
            <a:normAutofit/>
          </a:bodyPr>
          <a:lstStyle/>
          <a:p>
            <a:r>
              <a:rPr lang="ro-RO" sz="2400" b="1" u="sng" dirty="0">
                <a:solidFill>
                  <a:srgbClr val="0070C0"/>
                </a:solidFill>
                <a:latin typeface="Times New Roman" panose="02020603050405020304" pitchFamily="18" charset="0"/>
                <a:cs typeface="Times New Roman" panose="02020603050405020304" pitchFamily="18" charset="0"/>
              </a:rPr>
              <a:t>Teme proiect: </a:t>
            </a:r>
          </a:p>
          <a:p>
            <a:r>
              <a:rPr lang="ro-RO" sz="2400"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ro-RO" sz="2400" b="1" dirty="0">
                <a:solidFill>
                  <a:srgbClr val="0070C0"/>
                </a:solidFill>
                <a:latin typeface="Times New Roman" panose="02020603050405020304" pitchFamily="18" charset="0"/>
                <a:cs typeface="Times New Roman" panose="02020603050405020304" pitchFamily="18" charset="0"/>
              </a:rPr>
              <a:t>Mediul și schimbările climatice</a:t>
            </a:r>
          </a:p>
          <a:p>
            <a:r>
              <a:rPr lang="ro-RO" sz="2400"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ro-RO" sz="2400" b="1" dirty="0">
                <a:solidFill>
                  <a:srgbClr val="0070C0"/>
                </a:solidFill>
                <a:latin typeface="Times New Roman" panose="02020603050405020304" pitchFamily="18" charset="0"/>
                <a:cs typeface="Times New Roman" panose="02020603050405020304" pitchFamily="18" charset="0"/>
              </a:rPr>
              <a:t>Abilități ecologice</a:t>
            </a:r>
          </a:p>
          <a:p>
            <a:r>
              <a:rPr lang="ro-RO" sz="2400"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ro-RO" sz="2400" b="1" dirty="0">
                <a:solidFill>
                  <a:srgbClr val="0070C0"/>
                </a:solidFill>
                <a:latin typeface="Times New Roman" panose="02020603050405020304" pitchFamily="18" charset="0"/>
                <a:cs typeface="Times New Roman" panose="02020603050405020304" pitchFamily="18" charset="0"/>
              </a:rPr>
              <a:t>Incluziunea, promovarea egalității și a nediscriminării</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993" y="49618"/>
            <a:ext cx="1790026" cy="1089085"/>
          </a:xfrm>
          <a:prstGeom prst="rect">
            <a:avLst/>
          </a:prstGeom>
        </p:spPr>
      </p:pic>
      <p:pic>
        <p:nvPicPr>
          <p:cNvPr id="32" name="Picture 31" descr="C:\Users\ANCA\AppData\Local\Temp\Rar$DIa0.325\EU flag-Erasmus+.png"/>
          <p:cNvPicPr/>
          <p:nvPr/>
        </p:nvPicPr>
        <p:blipFill>
          <a:blip r:embed="rId4"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33" name="Picture 32" descr="Image result for steagul romanie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5994" y="14502"/>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Descriere: Acasă"/>
          <p:cNvPicPr/>
          <p:nvPr/>
        </p:nvPicPr>
        <p:blipFill>
          <a:blip r:embed="rId6" cstate="print">
            <a:extLst>
              <a:ext uri="{28A0092B-C50C-407E-A947-70E740481C1C}">
                <a14:useLocalDpi xmlns:a14="http://schemas.microsoft.com/office/drawing/2010/main" val="0"/>
              </a:ext>
            </a:extLst>
          </a:blip>
          <a:srcRect r="31154"/>
          <a:stretch>
            <a:fillRect/>
          </a:stretch>
        </p:blipFill>
        <p:spPr bwMode="auto">
          <a:xfrm>
            <a:off x="10269747" y="43639"/>
            <a:ext cx="1851660" cy="472440"/>
          </a:xfrm>
          <a:prstGeom prst="rect">
            <a:avLst/>
          </a:prstGeom>
          <a:noFill/>
          <a:ln>
            <a:noFill/>
          </a:ln>
        </p:spPr>
      </p:pic>
      <p:pic>
        <p:nvPicPr>
          <p:cNvPr id="35" name="Picture 34" descr="Descriere: Untitled-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897" y="57776"/>
            <a:ext cx="1150620" cy="647700"/>
          </a:xfrm>
          <a:prstGeom prst="rect">
            <a:avLst/>
          </a:prstGeom>
          <a:noFill/>
          <a:ln>
            <a:no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993" y="22186"/>
            <a:ext cx="1790026" cy="1089085"/>
          </a:xfrm>
          <a:prstGeom prst="rect">
            <a:avLst/>
          </a:prstGeom>
        </p:spPr>
      </p:pic>
      <p:pic>
        <p:nvPicPr>
          <p:cNvPr id="11" name="Picture 10" descr="Image result for steagul romanie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5994" y="-12930"/>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escriere: Acasă"/>
          <p:cNvPicPr/>
          <p:nvPr/>
        </p:nvPicPr>
        <p:blipFill>
          <a:blip r:embed="rId6" cstate="print">
            <a:extLst>
              <a:ext uri="{28A0092B-C50C-407E-A947-70E740481C1C}">
                <a14:useLocalDpi xmlns:a14="http://schemas.microsoft.com/office/drawing/2010/main" val="0"/>
              </a:ext>
            </a:extLst>
          </a:blip>
          <a:srcRect r="31154"/>
          <a:stretch>
            <a:fillRect/>
          </a:stretch>
        </p:blipFill>
        <p:spPr bwMode="auto">
          <a:xfrm>
            <a:off x="10269747" y="16207"/>
            <a:ext cx="1851660" cy="472440"/>
          </a:xfrm>
          <a:prstGeom prst="rect">
            <a:avLst/>
          </a:prstGeom>
          <a:noFill/>
          <a:ln>
            <a:noFill/>
          </a:ln>
        </p:spPr>
      </p:pic>
      <p:pic>
        <p:nvPicPr>
          <p:cNvPr id="13" name="Picture 12" descr="Image result for steagul romanie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5994" y="-40362"/>
            <a:ext cx="88742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5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175" y="-261035"/>
            <a:ext cx="8596668" cy="2321560"/>
          </a:xfrm>
        </p:spPr>
        <p:txBody>
          <a:bodyPr>
            <a:normAutofit/>
          </a:bodyPr>
          <a:lstStyle/>
          <a:p>
            <a:br>
              <a:rPr lang="ro-RO" sz="1800" b="1" dirty="0">
                <a:solidFill>
                  <a:srgbClr val="FF0000"/>
                </a:solidFill>
                <a:latin typeface="Times New Roman" panose="02020603050405020304" pitchFamily="18" charset="0"/>
                <a:cs typeface="Times New Roman" panose="02020603050405020304" pitchFamily="18" charset="0"/>
              </a:rPr>
            </a:br>
            <a:r>
              <a:rPr lang="ro-RO" sz="1800" b="1" dirty="0">
                <a:solidFill>
                  <a:srgbClr val="FF0000"/>
                </a:solidFill>
                <a:latin typeface="Times New Roman" panose="02020603050405020304" pitchFamily="18" charset="0"/>
                <a:cs typeface="Times New Roman" panose="02020603050405020304" pitchFamily="18" charset="0"/>
              </a:rPr>
              <a:t>În Perioada 08.05.2023– 12.05.2023 a avut loc prima mobilitate în cadrul proiectului ERASMUS+, ’’Growing up Green”</a:t>
            </a:r>
          </a:p>
        </p:txBody>
      </p:sp>
      <p:sp>
        <p:nvSpPr>
          <p:cNvPr id="3" name="Text Placeholder 2"/>
          <p:cNvSpPr>
            <a:spLocks noGrp="1"/>
          </p:cNvSpPr>
          <p:nvPr>
            <p:ph type="body" idx="1"/>
          </p:nvPr>
        </p:nvSpPr>
        <p:spPr>
          <a:xfrm>
            <a:off x="540175" y="1187341"/>
            <a:ext cx="8596668" cy="2241296"/>
          </a:xfrm>
        </p:spPr>
        <p:txBody>
          <a:bodyPr>
            <a:noAutofit/>
          </a:bodyPr>
          <a:lstStyle/>
          <a:p>
            <a:endParaRPr lang="ro-RO" b="1" dirty="0">
              <a:solidFill>
                <a:srgbClr val="0070C0"/>
              </a:solidFill>
              <a:latin typeface="Times New Roman" panose="02020603050405020304" pitchFamily="18" charset="0"/>
              <a:cs typeface="Times New Roman" panose="02020603050405020304" pitchFamily="18" charset="0"/>
            </a:endParaRPr>
          </a:p>
          <a:p>
            <a:endParaRPr lang="ro-RO" b="1" dirty="0">
              <a:solidFill>
                <a:srgbClr val="0070C0"/>
              </a:solidFill>
              <a:latin typeface="Times New Roman" panose="02020603050405020304" pitchFamily="18" charset="0"/>
              <a:cs typeface="Times New Roman" panose="02020603050405020304" pitchFamily="18" charset="0"/>
            </a:endParaRPr>
          </a:p>
          <a:p>
            <a:r>
              <a:rPr lang="ro-RO" b="1" dirty="0">
                <a:solidFill>
                  <a:srgbClr val="0070C0"/>
                </a:solidFill>
                <a:latin typeface="Times New Roman" panose="02020603050405020304" pitchFamily="18" charset="0"/>
                <a:cs typeface="Times New Roman" panose="02020603050405020304" pitchFamily="18" charset="0"/>
              </a:rPr>
              <a:t>Activități ziua 1</a:t>
            </a:r>
          </a:p>
          <a:p>
            <a:r>
              <a:rPr lang="ro-RO"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a:t>
            </a:r>
            <a:r>
              <a:rPr lang="ro-RO" b="1" dirty="0">
                <a:solidFill>
                  <a:srgbClr val="0070C0"/>
                </a:solidFill>
                <a:latin typeface="Times New Roman" panose="02020603050405020304" pitchFamily="18" charset="0"/>
                <a:cs typeface="Times New Roman" panose="02020603050405020304" pitchFamily="18" charset="0"/>
              </a:rPr>
              <a:t>Vizitarea Școlii Gimnaziale Lihulești – partenerii noștri au fost întâmpinați cu pâine și sare</a:t>
            </a:r>
          </a:p>
          <a:p>
            <a:r>
              <a:rPr lang="ro-RO"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ro-RO" b="1" dirty="0">
                <a:solidFill>
                  <a:srgbClr val="0070C0"/>
                </a:solidFill>
                <a:latin typeface="Times New Roman" panose="02020603050405020304" pitchFamily="18" charset="0"/>
                <a:cs typeface="Times New Roman" panose="02020603050405020304" pitchFamily="18" charset="0"/>
              </a:rPr>
              <a:t>Încălziri și spărgătoare de gheață pentru a se cunoaște – jocul „Copacul Cunoașterii”</a:t>
            </a:r>
          </a:p>
          <a:p>
            <a:r>
              <a:rPr lang="ro-RO"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it-IT" b="1" dirty="0">
                <a:solidFill>
                  <a:srgbClr val="0070C0"/>
                </a:solidFill>
                <a:latin typeface="Times New Roman" panose="02020603050405020304" pitchFamily="18" charset="0"/>
                <a:cs typeface="Times New Roman" panose="02020603050405020304" pitchFamily="18" charset="0"/>
              </a:rPr>
              <a:t>Prezentarea celor 3 școli implicate în proiect – prezentare ppt</a:t>
            </a:r>
            <a:endParaRPr lang="ro-RO" b="1" dirty="0">
              <a:solidFill>
                <a:srgbClr val="0070C0"/>
              </a:solidFill>
              <a:latin typeface="Times New Roman" panose="02020603050405020304" pitchFamily="18" charset="0"/>
              <a:cs typeface="Times New Roman" panose="02020603050405020304" pitchFamily="18" charset="0"/>
            </a:endParaRPr>
          </a:p>
          <a:p>
            <a:r>
              <a:rPr lang="ro-RO" b="1" dirty="0">
                <a:solidFill>
                  <a:srgbClr val="0070C0"/>
                </a:solidFill>
                <a:latin typeface="Times New Roman" panose="02020603050405020304" pitchFamily="18" charset="0"/>
                <a:cs typeface="Times New Roman" panose="02020603050405020304" pitchFamily="18" charset="0"/>
                <a:sym typeface="Wingdings 2" panose="05020102010507070707" pitchFamily="18" charset="2"/>
              </a:rPr>
              <a:t> </a:t>
            </a:r>
            <a:r>
              <a:rPr lang="ro-RO" b="1" dirty="0">
                <a:solidFill>
                  <a:srgbClr val="0070C0"/>
                </a:solidFill>
                <a:latin typeface="Times New Roman" panose="02020603050405020304" pitchFamily="18" charset="0"/>
                <a:cs typeface="Times New Roman" panose="02020603050405020304" pitchFamily="18" charset="0"/>
              </a:rPr>
              <a:t>Workshop „Growing up Green” – prezentare ppt și desfășurare activități pe grupe formate din elevi din cele trei țări pe baza prezentarii realizate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792" y="4169664"/>
            <a:ext cx="4799920" cy="24780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387" y="4169664"/>
            <a:ext cx="5010912" cy="2522220"/>
          </a:xfrm>
          <a:prstGeom prst="rect">
            <a:avLst/>
          </a:prstGeom>
        </p:spPr>
      </p:pic>
      <p:pic>
        <p:nvPicPr>
          <p:cNvPr id="6" name="Picture 5" descr="Descriere: Untitled-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25" y="87075"/>
            <a:ext cx="1150620" cy="525074"/>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113" y="16207"/>
            <a:ext cx="1129415" cy="718478"/>
          </a:xfrm>
          <a:prstGeom prst="rect">
            <a:avLst/>
          </a:prstGeom>
        </p:spPr>
      </p:pic>
      <p:pic>
        <p:nvPicPr>
          <p:cNvPr id="8" name="Picture 7" descr="C:\Users\ANCA\AppData\Local\Temp\Rar$DIa0.325\EU flag-Erasmus+.png"/>
          <p:cNvPicPr/>
          <p:nvPr/>
        </p:nvPicPr>
        <p:blipFill>
          <a:blip r:embed="rId6"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11" name="Picture 10" descr="Image result for steagul romanie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5994" y="-12930"/>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escriere: Acasă"/>
          <p:cNvPicPr/>
          <p:nvPr/>
        </p:nvPicPr>
        <p:blipFill>
          <a:blip r:embed="rId8" cstate="print">
            <a:extLst>
              <a:ext uri="{28A0092B-C50C-407E-A947-70E740481C1C}">
                <a14:useLocalDpi xmlns:a14="http://schemas.microsoft.com/office/drawing/2010/main" val="0"/>
              </a:ext>
            </a:extLst>
          </a:blip>
          <a:srcRect r="31154"/>
          <a:stretch>
            <a:fillRect/>
          </a:stretch>
        </p:blipFill>
        <p:spPr bwMode="auto">
          <a:xfrm>
            <a:off x="10269747" y="16207"/>
            <a:ext cx="1851660" cy="472440"/>
          </a:xfrm>
          <a:prstGeom prst="rect">
            <a:avLst/>
          </a:prstGeom>
          <a:noFill/>
          <a:ln>
            <a:noFill/>
          </a:ln>
        </p:spPr>
      </p:pic>
    </p:spTree>
    <p:extLst>
      <p:ext uri="{BB962C8B-B14F-4D97-AF65-F5344CB8AC3E}">
        <p14:creationId xmlns:p14="http://schemas.microsoft.com/office/powerpoint/2010/main" val="220913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3913632"/>
            <a:ext cx="5065776" cy="279246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888" y="3986784"/>
            <a:ext cx="5206906" cy="26918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 y="640080"/>
            <a:ext cx="5065776" cy="30861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1888" y="640080"/>
            <a:ext cx="5206906" cy="3086100"/>
          </a:xfrm>
          <a:prstGeom prst="rect">
            <a:avLst/>
          </a:prstGeom>
        </p:spPr>
      </p:pic>
      <p:pic>
        <p:nvPicPr>
          <p:cNvPr id="7" name="Picture 6" descr="Descriere: Acasă"/>
          <p:cNvPicPr/>
          <p:nvPr/>
        </p:nvPicPr>
        <p:blipFill>
          <a:blip r:embed="rId6" cstate="print">
            <a:extLst>
              <a:ext uri="{28A0092B-C50C-407E-A947-70E740481C1C}">
                <a14:useLocalDpi xmlns:a14="http://schemas.microsoft.com/office/drawing/2010/main" val="0"/>
              </a:ext>
            </a:extLst>
          </a:blip>
          <a:srcRect r="31154"/>
          <a:stretch>
            <a:fillRect/>
          </a:stretch>
        </p:blipFill>
        <p:spPr bwMode="auto">
          <a:xfrm>
            <a:off x="10269747" y="16207"/>
            <a:ext cx="1851660" cy="472440"/>
          </a:xfrm>
          <a:prstGeom prst="rect">
            <a:avLst/>
          </a:prstGeom>
          <a:noFill/>
          <a:ln>
            <a:noFill/>
          </a:ln>
        </p:spPr>
      </p:pic>
      <p:pic>
        <p:nvPicPr>
          <p:cNvPr id="8" name="Picture 7" descr="Image result for steagul romanie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5994" y="-40362"/>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8417" y="0"/>
            <a:ext cx="1129415" cy="550188"/>
          </a:xfrm>
          <a:prstGeom prst="rect">
            <a:avLst/>
          </a:prstGeom>
        </p:spPr>
      </p:pic>
      <p:pic>
        <p:nvPicPr>
          <p:cNvPr id="10" name="Picture 9" descr="Descriere: Untitled-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225" y="16207"/>
            <a:ext cx="1150620" cy="568510"/>
          </a:xfrm>
          <a:prstGeom prst="rect">
            <a:avLst/>
          </a:prstGeom>
          <a:noFill/>
          <a:ln>
            <a:noFill/>
          </a:ln>
        </p:spPr>
      </p:pic>
    </p:spTree>
    <p:extLst>
      <p:ext uri="{BB962C8B-B14F-4D97-AF65-F5344CB8AC3E}">
        <p14:creationId xmlns:p14="http://schemas.microsoft.com/office/powerpoint/2010/main" val="100225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42" y="170688"/>
            <a:ext cx="8596668" cy="1320800"/>
          </a:xfrm>
        </p:spPr>
        <p:txBody>
          <a:bodyPr>
            <a:normAutofit/>
          </a:bodyPr>
          <a:lstStyle/>
          <a:p>
            <a:br>
              <a:rPr lang="ro-RO" sz="1800" b="1" dirty="0">
                <a:solidFill>
                  <a:srgbClr val="0070C0"/>
                </a:solidFill>
              </a:rPr>
            </a:br>
            <a:r>
              <a:rPr lang="ro-RO" sz="1800" b="1" dirty="0">
                <a:solidFill>
                  <a:srgbClr val="0070C0"/>
                </a:solidFill>
              </a:rPr>
              <a:t>Activități ziua 2</a:t>
            </a:r>
          </a:p>
        </p:txBody>
      </p:sp>
      <p:sp>
        <p:nvSpPr>
          <p:cNvPr id="3" name="Content Placeholder 2"/>
          <p:cNvSpPr>
            <a:spLocks noGrp="1"/>
          </p:cNvSpPr>
          <p:nvPr>
            <p:ph idx="1"/>
          </p:nvPr>
        </p:nvSpPr>
        <p:spPr>
          <a:xfrm>
            <a:off x="741342" y="573343"/>
            <a:ext cx="8596668" cy="3880773"/>
          </a:xfrm>
        </p:spPr>
        <p:txBody>
          <a:bodyPr/>
          <a:lstStyle/>
          <a:p>
            <a:endParaRPr lang="ro-RO" b="1" dirty="0">
              <a:solidFill>
                <a:srgbClr val="0070C0"/>
              </a:solidFill>
            </a:endParaRPr>
          </a:p>
          <a:p>
            <a:r>
              <a:rPr lang="ro-RO" b="1" dirty="0">
                <a:solidFill>
                  <a:srgbClr val="0070C0"/>
                </a:solidFill>
              </a:rPr>
              <a:t>Desfășurarea unei activități de ecologizare pe raza localității Berlești, impreuna cu elevi și profesori din cele trei școli implicate în proiect</a:t>
            </a:r>
          </a:p>
          <a:p>
            <a:r>
              <a:rPr lang="ro-RO" b="1" dirty="0">
                <a:solidFill>
                  <a:srgbClr val="0070C0"/>
                </a:solidFill>
              </a:rPr>
              <a:t>Vizită de studiu la OMV Petrom – Parcul Hurezani</a:t>
            </a:r>
          </a:p>
          <a:p>
            <a:r>
              <a:rPr lang="ro-RO" b="1" dirty="0">
                <a:solidFill>
                  <a:srgbClr val="0070C0"/>
                </a:solidFill>
              </a:rPr>
              <a:t>Moment artistic desfâșurat de elevii Școlii Gimnaziale Lihulești la Caminul Cultural din comuna Berlești împreună cu autoritățile localeCina ERASMUS+ cu specialități românești</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195" y="3108960"/>
            <a:ext cx="3737079" cy="35966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797" y="3108960"/>
            <a:ext cx="4133904" cy="35966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9" y="3108960"/>
            <a:ext cx="4004394" cy="3589181"/>
          </a:xfrm>
          <a:prstGeom prst="rect">
            <a:avLst/>
          </a:prstGeom>
        </p:spPr>
      </p:pic>
      <p:pic>
        <p:nvPicPr>
          <p:cNvPr id="7" name="Picture 6" descr="Descriere: Acasă"/>
          <p:cNvPicPr/>
          <p:nvPr/>
        </p:nvPicPr>
        <p:blipFill>
          <a:blip r:embed="rId5" cstate="print">
            <a:extLst>
              <a:ext uri="{28A0092B-C50C-407E-A947-70E740481C1C}">
                <a14:useLocalDpi xmlns:a14="http://schemas.microsoft.com/office/drawing/2010/main" val="0"/>
              </a:ext>
            </a:extLst>
          </a:blip>
          <a:srcRect r="31154"/>
          <a:stretch>
            <a:fillRect/>
          </a:stretch>
        </p:blipFill>
        <p:spPr bwMode="auto">
          <a:xfrm>
            <a:off x="10269747" y="16207"/>
            <a:ext cx="1851660" cy="472440"/>
          </a:xfrm>
          <a:prstGeom prst="rect">
            <a:avLst/>
          </a:prstGeom>
          <a:noFill/>
          <a:ln>
            <a:noFill/>
          </a:ln>
        </p:spPr>
      </p:pic>
      <p:pic>
        <p:nvPicPr>
          <p:cNvPr id="8" name="Picture 7" descr="Image result for steagul romani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5994" y="-40362"/>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NCA\AppData\Local\Temp\Rar$DIa0.325\EU flag-Erasmus+.png"/>
          <p:cNvPicPr/>
          <p:nvPr/>
        </p:nvPicPr>
        <p:blipFill>
          <a:blip r:embed="rId7" cstate="print">
            <a:extLst>
              <a:ext uri="{28A0092B-C50C-407E-A947-70E740481C1C}">
                <a14:useLocalDpi xmlns:a14="http://schemas.microsoft.com/office/drawing/2010/main" val="0"/>
              </a:ext>
            </a:extLst>
          </a:blip>
          <a:srcRect l="3293"/>
          <a:stretch>
            <a:fillRect/>
          </a:stretch>
        </p:blipFill>
        <p:spPr bwMode="auto">
          <a:xfrm>
            <a:off x="5644496" y="-119899"/>
            <a:ext cx="3042249" cy="744651"/>
          </a:xfrm>
          <a:prstGeom prst="rect">
            <a:avLst/>
          </a:prstGeom>
          <a:noFill/>
          <a:ln>
            <a:no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5073" y="0"/>
            <a:ext cx="1129415" cy="718478"/>
          </a:xfrm>
          <a:prstGeom prst="rect">
            <a:avLst/>
          </a:prstGeom>
        </p:spPr>
      </p:pic>
      <p:pic>
        <p:nvPicPr>
          <p:cNvPr id="13" name="Picture 12" descr="Descriere: Untitled-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38" y="16207"/>
            <a:ext cx="1150620" cy="502421"/>
          </a:xfrm>
          <a:prstGeom prst="rect">
            <a:avLst/>
          </a:prstGeom>
          <a:noFill/>
          <a:ln>
            <a:noFill/>
          </a:ln>
        </p:spPr>
      </p:pic>
    </p:spTree>
    <p:extLst>
      <p:ext uri="{BB962C8B-B14F-4D97-AF65-F5344CB8AC3E}">
        <p14:creationId xmlns:p14="http://schemas.microsoft.com/office/powerpoint/2010/main" val="196652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9832"/>
            <a:ext cx="8596668" cy="1320800"/>
          </a:xfrm>
        </p:spPr>
        <p:txBody>
          <a:bodyPr>
            <a:normAutofit/>
          </a:bodyPr>
          <a:lstStyle/>
          <a:p>
            <a:br>
              <a:rPr lang="ro-RO" sz="1800" b="1" u="sng" dirty="0">
                <a:solidFill>
                  <a:srgbClr val="0070C0"/>
                </a:solidFill>
                <a:latin typeface="Times New Roman" panose="02020603050405020304" pitchFamily="18" charset="0"/>
                <a:cs typeface="Times New Roman" panose="02020603050405020304" pitchFamily="18" charset="0"/>
              </a:rPr>
            </a:br>
            <a:br>
              <a:rPr lang="ro-RO" sz="1800" b="1" u="sng" dirty="0">
                <a:solidFill>
                  <a:srgbClr val="0070C0"/>
                </a:solidFill>
                <a:latin typeface="Times New Roman" panose="02020603050405020304" pitchFamily="18" charset="0"/>
                <a:cs typeface="Times New Roman" panose="02020603050405020304" pitchFamily="18" charset="0"/>
              </a:rPr>
            </a:br>
            <a:r>
              <a:rPr lang="ro-RO" sz="1800" b="1" u="sng" dirty="0">
                <a:solidFill>
                  <a:srgbClr val="0070C0"/>
                </a:solidFill>
                <a:latin typeface="Times New Roman" panose="02020603050405020304" pitchFamily="18" charset="0"/>
                <a:cs typeface="Times New Roman" panose="02020603050405020304" pitchFamily="18" charset="0"/>
              </a:rPr>
              <a:t>Activități ziua 3</a:t>
            </a:r>
          </a:p>
        </p:txBody>
      </p:sp>
      <p:sp>
        <p:nvSpPr>
          <p:cNvPr id="3" name="Content Placeholder 2"/>
          <p:cNvSpPr>
            <a:spLocks noGrp="1"/>
          </p:cNvSpPr>
          <p:nvPr>
            <p:ph idx="1"/>
          </p:nvPr>
        </p:nvSpPr>
        <p:spPr>
          <a:xfrm>
            <a:off x="82296" y="615253"/>
            <a:ext cx="8596668" cy="3880773"/>
          </a:xfrm>
        </p:spPr>
        <p:txBody>
          <a:bodyPr/>
          <a:lstStyle/>
          <a:p>
            <a:pPr marL="0" indent="0">
              <a:buNone/>
            </a:pPr>
            <a:endParaRPr lang="ro-RO" b="1" dirty="0">
              <a:solidFill>
                <a:srgbClr val="0070C0"/>
              </a:solidFill>
              <a:latin typeface="Times New Roman" panose="02020603050405020304" pitchFamily="18" charset="0"/>
              <a:cs typeface="Times New Roman" panose="02020603050405020304" pitchFamily="18" charset="0"/>
            </a:endParaRPr>
          </a:p>
          <a:p>
            <a:r>
              <a:rPr lang="ro-RO" b="1" dirty="0">
                <a:solidFill>
                  <a:srgbClr val="0070C0"/>
                </a:solidFill>
                <a:latin typeface="Times New Roman" panose="02020603050405020304" pitchFamily="18" charset="0"/>
                <a:cs typeface="Times New Roman" panose="02020603050405020304" pitchFamily="18" charset="0"/>
              </a:rPr>
              <a:t>Trash for Teaching, înființarea unui centru de colectare separată la nivelul școlii, destinat obiectelor și materialelor ce pot fi refolosite ca resurse pentru proiecte educaționale în școli</a:t>
            </a:r>
          </a:p>
          <a:p>
            <a:r>
              <a:rPr lang="it-IT" b="1" dirty="0">
                <a:solidFill>
                  <a:srgbClr val="0070C0"/>
                </a:solidFill>
                <a:latin typeface="Times New Roman" panose="02020603050405020304" pitchFamily="18" charset="0"/>
                <a:cs typeface="Times New Roman" panose="02020603050405020304" pitchFamily="18" charset="0"/>
              </a:rPr>
              <a:t>Un mediu mai curat prin plantarea de flori în grădina școlii</a:t>
            </a:r>
            <a:endParaRPr lang="ro-RO" b="1" dirty="0">
              <a:solidFill>
                <a:srgbClr val="0070C0"/>
              </a:solidFill>
              <a:latin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Vizita de studiu la Primaria Berlesti, discutii cu autoritatile locale despre proiectele ecologice ale institutiei( microbuze electrice pentru elevi si statii de incarcare electrice)</a:t>
            </a:r>
            <a:endParaRPr lang="ro-RO" b="1" dirty="0">
              <a:solidFill>
                <a:srgbClr val="0070C0"/>
              </a:solidFill>
              <a:latin typeface="Times New Roman" panose="02020603050405020304" pitchFamily="18" charset="0"/>
              <a:cs typeface="Times New Roman" panose="02020603050405020304" pitchFamily="18" charset="0"/>
            </a:endParaRPr>
          </a:p>
          <a:p>
            <a:r>
              <a:rPr lang="ro-RO" b="1" dirty="0">
                <a:solidFill>
                  <a:srgbClr val="0070C0"/>
                </a:solidFill>
                <a:latin typeface="Times New Roman" panose="02020603050405020304" pitchFamily="18" charset="0"/>
                <a:cs typeface="Times New Roman" panose="02020603050405020304" pitchFamily="18" charset="0"/>
              </a:rPr>
              <a:t>Vizita de studiu la Parcul de panouri fotovoltaice Bustuchin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815" y="3729064"/>
            <a:ext cx="4101592" cy="31289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423" y="3729064"/>
            <a:ext cx="4015955" cy="31289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 y="3729064"/>
            <a:ext cx="3378535" cy="31289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8736" y="713350"/>
            <a:ext cx="3692671" cy="2918940"/>
          </a:xfrm>
          <a:prstGeom prst="rect">
            <a:avLst/>
          </a:prstGeom>
        </p:spPr>
      </p:pic>
      <p:pic>
        <p:nvPicPr>
          <p:cNvPr id="8" name="Picture 7" descr="Descriere: Acasă"/>
          <p:cNvPicPr/>
          <p:nvPr/>
        </p:nvPicPr>
        <p:blipFill>
          <a:blip r:embed="rId6" cstate="print">
            <a:extLst>
              <a:ext uri="{28A0092B-C50C-407E-A947-70E740481C1C}">
                <a14:useLocalDpi xmlns:a14="http://schemas.microsoft.com/office/drawing/2010/main" val="0"/>
              </a:ext>
            </a:extLst>
          </a:blip>
          <a:srcRect r="31154"/>
          <a:stretch>
            <a:fillRect/>
          </a:stretch>
        </p:blipFill>
        <p:spPr bwMode="auto">
          <a:xfrm>
            <a:off x="10269747" y="16207"/>
            <a:ext cx="1851660" cy="472440"/>
          </a:xfrm>
          <a:prstGeom prst="rect">
            <a:avLst/>
          </a:prstGeom>
          <a:noFill/>
          <a:ln>
            <a:noFill/>
          </a:ln>
        </p:spPr>
      </p:pic>
      <p:pic>
        <p:nvPicPr>
          <p:cNvPr id="9" name="Picture 8" descr="Image result for steagul romanie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81620" y="-5129"/>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NCA\AppData\Local\Temp\Rar$DIa0.325\EU flag-Erasmus+.png"/>
          <p:cNvPicPr/>
          <p:nvPr/>
        </p:nvPicPr>
        <p:blipFill>
          <a:blip r:embed="rId8" cstate="print">
            <a:extLst>
              <a:ext uri="{28A0092B-C50C-407E-A947-70E740481C1C}">
                <a14:useLocalDpi xmlns:a14="http://schemas.microsoft.com/office/drawing/2010/main" val="0"/>
              </a:ext>
            </a:extLst>
          </a:blip>
          <a:srcRect l="3293"/>
          <a:stretch>
            <a:fillRect/>
          </a:stretch>
        </p:blipFill>
        <p:spPr bwMode="auto">
          <a:xfrm>
            <a:off x="5344333" y="-82180"/>
            <a:ext cx="3042249" cy="744651"/>
          </a:xfrm>
          <a:prstGeom prst="rect">
            <a:avLst/>
          </a:prstGeom>
          <a:noFill/>
          <a:ln>
            <a:no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1215" y="-5129"/>
            <a:ext cx="1129415" cy="718478"/>
          </a:xfrm>
          <a:prstGeom prst="rect">
            <a:avLst/>
          </a:prstGeom>
        </p:spPr>
      </p:pic>
      <p:pic>
        <p:nvPicPr>
          <p:cNvPr id="12" name="Picture 11" descr="Descriere: Untitled-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10" y="65649"/>
            <a:ext cx="1150620" cy="647700"/>
          </a:xfrm>
          <a:prstGeom prst="rect">
            <a:avLst/>
          </a:prstGeom>
          <a:noFill/>
          <a:ln>
            <a:noFill/>
          </a:ln>
        </p:spPr>
      </p:pic>
    </p:spTree>
    <p:extLst>
      <p:ext uri="{BB962C8B-B14F-4D97-AF65-F5344CB8AC3E}">
        <p14:creationId xmlns:p14="http://schemas.microsoft.com/office/powerpoint/2010/main" val="103635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06" y="162242"/>
            <a:ext cx="8596668" cy="1320800"/>
          </a:xfrm>
        </p:spPr>
        <p:txBody>
          <a:bodyPr>
            <a:normAutofit/>
          </a:bodyPr>
          <a:lstStyle/>
          <a:p>
            <a:br>
              <a:rPr lang="ro-RO" sz="1800" b="1" u="sng" dirty="0">
                <a:solidFill>
                  <a:srgbClr val="0070C0"/>
                </a:solidFill>
                <a:latin typeface="Times New Roman" panose="02020603050405020304" pitchFamily="18" charset="0"/>
                <a:cs typeface="Times New Roman" panose="02020603050405020304" pitchFamily="18" charset="0"/>
              </a:rPr>
            </a:br>
            <a:br>
              <a:rPr lang="ro-RO" sz="1800" b="1" u="sng" dirty="0">
                <a:solidFill>
                  <a:srgbClr val="0070C0"/>
                </a:solidFill>
                <a:latin typeface="Times New Roman" panose="02020603050405020304" pitchFamily="18" charset="0"/>
                <a:cs typeface="Times New Roman" panose="02020603050405020304" pitchFamily="18" charset="0"/>
              </a:rPr>
            </a:br>
            <a:r>
              <a:rPr lang="ro-RO" sz="1800" b="1" u="sng" dirty="0">
                <a:solidFill>
                  <a:srgbClr val="0070C0"/>
                </a:solidFill>
                <a:latin typeface="Times New Roman" panose="02020603050405020304" pitchFamily="18" charset="0"/>
                <a:cs typeface="Times New Roman" panose="02020603050405020304" pitchFamily="18" charset="0"/>
              </a:rPr>
              <a:t>Activități ziua 4</a:t>
            </a:r>
          </a:p>
        </p:txBody>
      </p:sp>
      <p:sp>
        <p:nvSpPr>
          <p:cNvPr id="3" name="Content Placeholder 2"/>
          <p:cNvSpPr>
            <a:spLocks noGrp="1"/>
          </p:cNvSpPr>
          <p:nvPr>
            <p:ph idx="1"/>
          </p:nvPr>
        </p:nvSpPr>
        <p:spPr>
          <a:xfrm>
            <a:off x="110406" y="805860"/>
            <a:ext cx="8596668" cy="3880773"/>
          </a:xfrm>
        </p:spPr>
        <p:txBody>
          <a:bodyPr/>
          <a:lstStyle/>
          <a:p>
            <a:endParaRPr lang="ro-RO" b="1" dirty="0">
              <a:solidFill>
                <a:srgbClr val="0070C0"/>
              </a:solidFill>
              <a:latin typeface="Times New Roman" panose="02020603050405020304" pitchFamily="18" charset="0"/>
              <a:cs typeface="Times New Roman" panose="02020603050405020304" pitchFamily="18" charset="0"/>
            </a:endParaRPr>
          </a:p>
          <a:p>
            <a:r>
              <a:rPr lang="ro-RO" b="1" dirty="0">
                <a:solidFill>
                  <a:srgbClr val="0070C0"/>
                </a:solidFill>
                <a:latin typeface="Times New Roman" panose="02020603050405020304" pitchFamily="18" charset="0"/>
                <a:cs typeface="Times New Roman" panose="02020603050405020304" pitchFamily="18" charset="0"/>
              </a:rPr>
              <a:t>„Împreună pentru abilități de viață prin educație verde și incluzivă!”</a:t>
            </a:r>
          </a:p>
          <a:p>
            <a:r>
              <a:rPr lang="ro-RO" b="1" dirty="0">
                <a:solidFill>
                  <a:srgbClr val="0070C0"/>
                </a:solidFill>
                <a:latin typeface="Times New Roman" panose="02020603050405020304" pitchFamily="18" charset="0"/>
                <a:cs typeface="Times New Roman" panose="02020603050405020304" pitchFamily="18" charset="0"/>
              </a:rPr>
              <a:t>Gandeste ecologic! Vizită de studiu la Consiliul Județean Gorj, </a:t>
            </a:r>
          </a:p>
          <a:p>
            <a:pPr marL="0" indent="0">
              <a:buNone/>
            </a:pPr>
            <a:r>
              <a:rPr lang="ro-RO" b="1" dirty="0">
                <a:solidFill>
                  <a:srgbClr val="0070C0"/>
                </a:solidFill>
                <a:latin typeface="Times New Roman" panose="02020603050405020304" pitchFamily="18" charset="0"/>
                <a:cs typeface="Times New Roman" panose="02020603050405020304" pitchFamily="18" charset="0"/>
              </a:rPr>
              <a:t>prezentarea Fondului pentru Tranziție Justă</a:t>
            </a:r>
          </a:p>
          <a:p>
            <a:r>
              <a:rPr lang="it-IT" b="1" dirty="0">
                <a:solidFill>
                  <a:srgbClr val="0070C0"/>
                </a:solidFill>
                <a:latin typeface="Times New Roman" panose="02020603050405020304" pitchFamily="18" charset="0"/>
                <a:cs typeface="Times New Roman" panose="02020603050405020304" pitchFamily="18" charset="0"/>
              </a:rPr>
              <a:t>Hai să fim verzi! Vizită de studiu la cariera minieră</a:t>
            </a:r>
            <a:endParaRPr lang="ro-RO" b="1" dirty="0">
              <a:solidFill>
                <a:srgbClr val="0070C0"/>
              </a:solidFill>
              <a:latin typeface="Times New Roman" panose="02020603050405020304" pitchFamily="18" charset="0"/>
              <a:cs typeface="Times New Roman" panose="02020603050405020304" pitchFamily="18" charset="0"/>
            </a:endParaRPr>
          </a:p>
          <a:p>
            <a:pPr marL="0" indent="0">
              <a:buNone/>
            </a:pPr>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66" y="3281553"/>
            <a:ext cx="3503868" cy="3520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594" y="3209925"/>
            <a:ext cx="3516630" cy="35204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2202" y="3188970"/>
            <a:ext cx="4275582" cy="35204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4772" y="932688"/>
            <a:ext cx="3203012" cy="219595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3136" y="1610858"/>
            <a:ext cx="1903938" cy="1545219"/>
          </a:xfrm>
          <a:prstGeom prst="rect">
            <a:avLst/>
          </a:prstGeom>
        </p:spPr>
      </p:pic>
      <p:pic>
        <p:nvPicPr>
          <p:cNvPr id="9" name="Picture 8" descr="Descriere: Acasă"/>
          <p:cNvPicPr/>
          <p:nvPr/>
        </p:nvPicPr>
        <p:blipFill>
          <a:blip r:embed="rId7" cstate="print">
            <a:extLst>
              <a:ext uri="{28A0092B-C50C-407E-A947-70E740481C1C}">
                <a14:useLocalDpi xmlns:a14="http://schemas.microsoft.com/office/drawing/2010/main" val="0"/>
              </a:ext>
            </a:extLst>
          </a:blip>
          <a:srcRect r="31154"/>
          <a:stretch>
            <a:fillRect/>
          </a:stretch>
        </p:blipFill>
        <p:spPr bwMode="auto">
          <a:xfrm>
            <a:off x="10269747" y="16207"/>
            <a:ext cx="1851660" cy="472440"/>
          </a:xfrm>
          <a:prstGeom prst="rect">
            <a:avLst/>
          </a:prstGeom>
          <a:noFill/>
          <a:ln>
            <a:noFill/>
          </a:ln>
        </p:spPr>
      </p:pic>
      <p:pic>
        <p:nvPicPr>
          <p:cNvPr id="10" name="Picture 9" descr="Image result for steagul romanie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44700" y="16207"/>
            <a:ext cx="88742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ANCA\AppData\Local\Temp\Rar$DIa0.325\EU flag-Erasmus+.png"/>
          <p:cNvPicPr/>
          <p:nvPr/>
        </p:nvPicPr>
        <p:blipFill>
          <a:blip r:embed="rId9"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1179" y="16207"/>
            <a:ext cx="1129415" cy="718478"/>
          </a:xfrm>
          <a:prstGeom prst="rect">
            <a:avLst/>
          </a:prstGeom>
        </p:spPr>
      </p:pic>
      <p:pic>
        <p:nvPicPr>
          <p:cNvPr id="13" name="Picture 12" descr="Descriere: Untitled-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235" y="29971"/>
            <a:ext cx="1150620" cy="647700"/>
          </a:xfrm>
          <a:prstGeom prst="rect">
            <a:avLst/>
          </a:prstGeom>
          <a:noFill/>
          <a:ln>
            <a:noFill/>
          </a:ln>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1179" y="-13002"/>
            <a:ext cx="1129415" cy="718478"/>
          </a:xfrm>
          <a:prstGeom prst="rect">
            <a:avLst/>
          </a:prstGeom>
        </p:spPr>
      </p:pic>
      <p:pic>
        <p:nvPicPr>
          <p:cNvPr id="15" name="Picture 14" descr="Descriere: Acasă"/>
          <p:cNvPicPr/>
          <p:nvPr/>
        </p:nvPicPr>
        <p:blipFill>
          <a:blip r:embed="rId7" cstate="print">
            <a:extLst>
              <a:ext uri="{28A0092B-C50C-407E-A947-70E740481C1C}">
                <a14:useLocalDpi xmlns:a14="http://schemas.microsoft.com/office/drawing/2010/main" val="0"/>
              </a:ext>
            </a:extLst>
          </a:blip>
          <a:srcRect r="31154"/>
          <a:stretch>
            <a:fillRect/>
          </a:stretch>
        </p:blipFill>
        <p:spPr bwMode="auto">
          <a:xfrm>
            <a:off x="10269747" y="-11225"/>
            <a:ext cx="1851660" cy="472440"/>
          </a:xfrm>
          <a:prstGeom prst="rect">
            <a:avLst/>
          </a:prstGeom>
          <a:noFill/>
          <a:ln>
            <a:noFill/>
          </a:ln>
        </p:spPr>
      </p:pic>
    </p:spTree>
    <p:extLst>
      <p:ext uri="{BB962C8B-B14F-4D97-AF65-F5344CB8AC3E}">
        <p14:creationId xmlns:p14="http://schemas.microsoft.com/office/powerpoint/2010/main" val="215489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800" b="1" u="sng" dirty="0">
                <a:solidFill>
                  <a:srgbClr val="0070C0"/>
                </a:solidFill>
              </a:rPr>
              <a:t>Activități ziua 5</a:t>
            </a:r>
          </a:p>
        </p:txBody>
      </p:sp>
      <p:sp>
        <p:nvSpPr>
          <p:cNvPr id="3" name="Content Placeholder 2"/>
          <p:cNvSpPr>
            <a:spLocks noGrp="1"/>
          </p:cNvSpPr>
          <p:nvPr>
            <p:ph idx="1"/>
          </p:nvPr>
        </p:nvSpPr>
        <p:spPr>
          <a:xfrm>
            <a:off x="677334" y="1027114"/>
            <a:ext cx="8596668" cy="3880773"/>
          </a:xfrm>
        </p:spPr>
        <p:txBody>
          <a:bodyPr/>
          <a:lstStyle/>
          <a:p>
            <a:r>
              <a:rPr lang="ro-RO" b="1" dirty="0">
                <a:solidFill>
                  <a:srgbClr val="0070C0"/>
                </a:solidFill>
              </a:rPr>
              <a:t>Vizita de studiu la Ansamblul Constantin Brancusi din Targu Jiu</a:t>
            </a:r>
          </a:p>
          <a:p>
            <a:r>
              <a:rPr lang="it-IT" b="1" dirty="0">
                <a:solidFill>
                  <a:srgbClr val="0070C0"/>
                </a:solidFill>
              </a:rPr>
              <a:t>Vizita de studiu la Craiova(Gradina Botanica si Parcul Central)</a:t>
            </a:r>
            <a:endParaRPr lang="ro-RO" b="1" dirty="0">
              <a:solidFill>
                <a:srgbClr val="0070C0"/>
              </a:solidFill>
            </a:endParaRPr>
          </a:p>
          <a:p>
            <a:r>
              <a:rPr lang="ro-RO" b="1" dirty="0">
                <a:solidFill>
                  <a:srgbClr val="0070C0"/>
                </a:solidFill>
              </a:rPr>
              <a:t>Acordare Certificate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26" y="3474720"/>
            <a:ext cx="3924300" cy="3283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325" y="3363337"/>
            <a:ext cx="3897399" cy="3438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047" y="609600"/>
            <a:ext cx="3438525" cy="26932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9123" y="3363338"/>
            <a:ext cx="3762375" cy="34659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Descriere: Acasă"/>
          <p:cNvPicPr/>
          <p:nvPr/>
        </p:nvPicPr>
        <p:blipFill>
          <a:blip r:embed="rId6" cstate="print">
            <a:extLst>
              <a:ext uri="{28A0092B-C50C-407E-A947-70E740481C1C}">
                <a14:useLocalDpi xmlns:a14="http://schemas.microsoft.com/office/drawing/2010/main" val="0"/>
              </a:ext>
            </a:extLst>
          </a:blip>
          <a:srcRect r="31154"/>
          <a:stretch>
            <a:fillRect/>
          </a:stretch>
        </p:blipFill>
        <p:spPr bwMode="auto">
          <a:xfrm>
            <a:off x="10269747" y="16207"/>
            <a:ext cx="1851660" cy="472440"/>
          </a:xfrm>
          <a:prstGeom prst="rect">
            <a:avLst/>
          </a:prstGeom>
          <a:noFill/>
          <a:ln>
            <a:noFill/>
          </a:ln>
        </p:spPr>
      </p:pic>
      <p:pic>
        <p:nvPicPr>
          <p:cNvPr id="9" name="Picture 8" descr="Image result for steagul romanie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4282" y="-14564"/>
            <a:ext cx="887420" cy="5339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NCA\AppData\Local\Temp\Rar$DIa0.325\EU flag-Erasmus+.png"/>
          <p:cNvPicPr/>
          <p:nvPr/>
        </p:nvPicPr>
        <p:blipFill>
          <a:blip r:embed="rId8"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8280" y="16207"/>
            <a:ext cx="1129415" cy="718478"/>
          </a:xfrm>
          <a:prstGeom prst="rect">
            <a:avLst/>
          </a:prstGeom>
        </p:spPr>
      </p:pic>
      <p:pic>
        <p:nvPicPr>
          <p:cNvPr id="12" name="Picture 11" descr="Descriere: Untitled-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388" y="10473"/>
            <a:ext cx="1150620" cy="647700"/>
          </a:xfrm>
          <a:prstGeom prst="rect">
            <a:avLst/>
          </a:prstGeom>
          <a:noFill/>
          <a:ln>
            <a:noFill/>
          </a:ln>
        </p:spPr>
      </p:pic>
    </p:spTree>
    <p:extLst>
      <p:ext uri="{BB962C8B-B14F-4D97-AF65-F5344CB8AC3E}">
        <p14:creationId xmlns:p14="http://schemas.microsoft.com/office/powerpoint/2010/main" val="254856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47216"/>
          </a:xfrm>
        </p:spPr>
        <p:txBody>
          <a:bodyPr>
            <a:normAutofit/>
          </a:bodyPr>
          <a:lstStyle/>
          <a:p>
            <a:r>
              <a:rPr lang="ro-RO" sz="1800" b="1" dirty="0">
                <a:solidFill>
                  <a:srgbClr val="002060"/>
                </a:solidFill>
                <a:latin typeface="Times New Roman" panose="02020603050405020304" pitchFamily="18" charset="0"/>
                <a:cs typeface="Times New Roman" panose="02020603050405020304" pitchFamily="18" charset="0"/>
              </a:rPr>
              <a:t>În Perioada 25.09.2023– 29.09.2023 a avut loc în Volos a doua mobilitate în cadrul proiectului ERASMUS+,  intitulat „Creștem verde”  </a:t>
            </a:r>
            <a:endParaRPr lang="ro-RO" sz="1800" dirty="0">
              <a:solidFill>
                <a:srgbClr val="002060"/>
              </a:solidFill>
            </a:endParaRPr>
          </a:p>
        </p:txBody>
      </p:sp>
      <p:sp>
        <p:nvSpPr>
          <p:cNvPr id="4" name="TextBox 3"/>
          <p:cNvSpPr txBox="1"/>
          <p:nvPr/>
        </p:nvSpPr>
        <p:spPr>
          <a:xfrm>
            <a:off x="800100" y="1956816"/>
            <a:ext cx="8372475" cy="3139321"/>
          </a:xfrm>
          <a:prstGeom prst="rect">
            <a:avLst/>
          </a:prstGeom>
          <a:noFill/>
        </p:spPr>
        <p:txBody>
          <a:bodyPr wrap="square" rtlCol="0">
            <a:spAutoFit/>
          </a:bodyPr>
          <a:lstStyle/>
          <a:p>
            <a:r>
              <a:rPr lang="ro-RO" b="1" dirty="0">
                <a:solidFill>
                  <a:srgbClr val="002060"/>
                </a:solidFill>
                <a:latin typeface="Times New Roman" panose="02020603050405020304" pitchFamily="18" charset="0"/>
                <a:cs typeface="Times New Roman" panose="02020603050405020304" pitchFamily="18" charset="0"/>
              </a:rPr>
              <a:t>Secțiunea tematică cuprinde două subsecțiuni-domenii: Mediu și schimbări climatice - Abilități și preocupări ecologice - incluziunea și promovarea egalității.</a:t>
            </a:r>
          </a:p>
          <a:p>
            <a:r>
              <a:rPr lang="ro-RO" b="1" dirty="0">
                <a:solidFill>
                  <a:srgbClr val="002060"/>
                </a:solidFill>
                <a:latin typeface="Times New Roman" panose="02020603050405020304" pitchFamily="18" charset="0"/>
                <a:cs typeface="Times New Roman" panose="02020603050405020304" pitchFamily="18" charset="0"/>
              </a:rPr>
              <a:t>Cel de-al 6-lea Liceu din Volos i-a întâmpinat pe partenerii din România și Turcia pe frumoasa plajă a orașului, mai exact reprezentanții Scoala Gimnaziala Lihulesti, Romania și Șehit Pilot Muzaffer Erdönmez Ortaokulu, Turcia.</a:t>
            </a:r>
          </a:p>
          <a:p>
            <a:r>
              <a:rPr lang="ro-RO" b="1" dirty="0">
                <a:solidFill>
                  <a:srgbClr val="002060"/>
                </a:solidFill>
                <a:latin typeface="Times New Roman" panose="02020603050405020304" pitchFamily="18" charset="0"/>
                <a:cs typeface="Times New Roman" panose="02020603050405020304" pitchFamily="18" charset="0"/>
              </a:rPr>
              <a:t>Activitățile au început prin a discuta mai întâi despre cauzele schimbărilor climatice și despre acestea.</a:t>
            </a:r>
          </a:p>
          <a:p>
            <a:r>
              <a:rPr lang="ro-RO" b="1" dirty="0">
                <a:solidFill>
                  <a:srgbClr val="002060"/>
                </a:solidFill>
                <a:latin typeface="Times New Roman" panose="02020603050405020304" pitchFamily="18" charset="0"/>
                <a:cs typeface="Times New Roman" panose="02020603050405020304" pitchFamily="18" charset="0"/>
              </a:rPr>
              <a:t>Pe parcurs, bune practici au fost dezvoltate pentru a familiariza profesorii cu noi modalități de educare a elevilor pentru a acționa în domeniul schimbărilor climatice.</a:t>
            </a:r>
          </a:p>
          <a:p>
            <a:endParaRPr lang="ro-RO" dirty="0"/>
          </a:p>
        </p:txBody>
      </p:sp>
      <p:pic>
        <p:nvPicPr>
          <p:cNvPr id="5" name="Picture 4" descr="Descriere: Untitled-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88" y="10473"/>
            <a:ext cx="1150620" cy="647700"/>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179" y="-13002"/>
            <a:ext cx="1129415" cy="718478"/>
          </a:xfrm>
          <a:prstGeom prst="rect">
            <a:avLst/>
          </a:prstGeom>
        </p:spPr>
      </p:pic>
      <p:pic>
        <p:nvPicPr>
          <p:cNvPr id="7" name="Picture 6" descr="C:\Users\ANCA\AppData\Local\Temp\Rar$DIa0.325\EU flag-Erasmus+.png"/>
          <p:cNvPicPr/>
          <p:nvPr/>
        </p:nvPicPr>
        <p:blipFill>
          <a:blip r:embed="rId4" cstate="print">
            <a:extLst>
              <a:ext uri="{28A0092B-C50C-407E-A947-70E740481C1C}">
                <a14:useLocalDpi xmlns:a14="http://schemas.microsoft.com/office/drawing/2010/main" val="0"/>
              </a:ext>
            </a:extLst>
          </a:blip>
          <a:srcRect l="3293"/>
          <a:stretch>
            <a:fillRect/>
          </a:stretch>
        </p:blipFill>
        <p:spPr bwMode="auto">
          <a:xfrm>
            <a:off x="5159864" y="-39175"/>
            <a:ext cx="3042249" cy="744651"/>
          </a:xfrm>
          <a:prstGeom prst="rect">
            <a:avLst/>
          </a:prstGeom>
          <a:noFill/>
          <a:ln>
            <a:noFill/>
          </a:ln>
        </p:spPr>
      </p:pic>
      <p:pic>
        <p:nvPicPr>
          <p:cNvPr id="8" name="Picture 7" descr="Descriere: Acasă"/>
          <p:cNvPicPr/>
          <p:nvPr/>
        </p:nvPicPr>
        <p:blipFill>
          <a:blip r:embed="rId5" cstate="print">
            <a:extLst>
              <a:ext uri="{28A0092B-C50C-407E-A947-70E740481C1C}">
                <a14:useLocalDpi xmlns:a14="http://schemas.microsoft.com/office/drawing/2010/main" val="0"/>
              </a:ext>
            </a:extLst>
          </a:blip>
          <a:srcRect r="31154"/>
          <a:stretch>
            <a:fillRect/>
          </a:stretch>
        </p:blipFill>
        <p:spPr bwMode="auto">
          <a:xfrm>
            <a:off x="10269747" y="-11225"/>
            <a:ext cx="1851660" cy="472440"/>
          </a:xfrm>
          <a:prstGeom prst="rect">
            <a:avLst/>
          </a:prstGeom>
          <a:noFill/>
          <a:ln>
            <a:noFill/>
          </a:ln>
        </p:spPr>
      </p:pic>
      <p:pic>
        <p:nvPicPr>
          <p:cNvPr id="9" name="Picture 8" descr="Image result for steagul romani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4282" y="-14564"/>
            <a:ext cx="887420" cy="5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292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196</TotalTime>
  <Words>921</Words>
  <Application>Microsoft Office PowerPoint</Application>
  <PresentationFormat>Ecran lat</PresentationFormat>
  <Paragraphs>59</Paragraphs>
  <Slides>14</Slides>
  <Notes>2</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14</vt:i4>
      </vt:variant>
    </vt:vector>
  </HeadingPairs>
  <TitlesOfParts>
    <vt:vector size="20" baseType="lpstr">
      <vt:lpstr>Arial</vt:lpstr>
      <vt:lpstr>Calibri</vt:lpstr>
      <vt:lpstr>Times New Roman</vt:lpstr>
      <vt:lpstr>Trebuchet MS</vt:lpstr>
      <vt:lpstr>Wingdings 3</vt:lpstr>
      <vt:lpstr>Facet</vt:lpstr>
      <vt:lpstr> Proiect finanțat prin Programul Erasmus+  Domeniul – Scolar              Numărul de identificare al contractului: 2022-2-RO01-KA210- SCH000102159 , Beneficiar: ȘCOALA GIMNAZIALĂ LIHULEȘTI Coordonator de proiect: profesor Garcea Florin Cătălin  DISEMINARE PROIECT ERASMUS+ GROWING UP GREEN 25-29.09.2023  Grecia , la–6th Junior High School of Volos activitatea „Schimbarea climei” pentru școlile din proiect (România si Turcia) </vt:lpstr>
      <vt:lpstr>  Proiectul ERASMUS+, ’’Growing up Green” cu numărul de referință 2022-2-RO01-KA210- SCH000102159, coordonator proiect Școala Gimnazială Lihulești prin profesor Garcea Florin Cătălin având ca parteneri:   6th Junior High School of Volos, Greece  Sehit Pilot Muzaffer Erdönmez Ortaokulu, Istanbul, Turkey</vt:lpstr>
      <vt:lpstr> În Perioada 08.05.2023– 12.05.2023 a avut loc prima mobilitate în cadrul proiectului ERASMUS+, ’’Growing up Green”</vt:lpstr>
      <vt:lpstr>Prezentare PowerPoint</vt:lpstr>
      <vt:lpstr> Activități ziua 2</vt:lpstr>
      <vt:lpstr>  Activități ziua 3</vt:lpstr>
      <vt:lpstr>  Activități ziua 4</vt:lpstr>
      <vt:lpstr>Activități ziua 5</vt:lpstr>
      <vt:lpstr>În Perioada 25.09.2023– 29.09.2023 a avut loc în Volos a doua mobilitate în cadrul proiectului ERASMUS+,  intitulat „Creștem verde”  </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 finanțat prin Programul Erasmus+  Domeniul – Scolar              Numărul de identificare al contractului: 2022-2-RO01-KA210- SCH000102159 , Beneficiar: IȘJ  GORJ Coordonator de proiect: inspector şcolar Angelica Necşulea  DISEMINARE IN CADRUL CONSILIULUI PROFESORAL AL ȘCOLII GIMNAZIALE Lihulești, JUDEȚUL GORJ Activități de formare  13-19.02.2023 Loutra Edipsou Grecia  ,,Outdoor education”/ ,,Non-formal for inclusion”/  "Harmony and learning" coordonate de către Asociația Edu2Grow  Formator- profesor Ricardo Querido, din Portugalia  Director-Profesor Orzan Ion-Cosmin Profesor Popescu Viorel Profesor-Dobre Simona-Elena</dc:title>
  <dc:creator>Tom</dc:creator>
  <cp:lastModifiedBy>Garcea Florin</cp:lastModifiedBy>
  <cp:revision>46</cp:revision>
  <dcterms:created xsi:type="dcterms:W3CDTF">2023-10-02T15:07:16Z</dcterms:created>
  <dcterms:modified xsi:type="dcterms:W3CDTF">2023-10-12T10:32:42Z</dcterms:modified>
</cp:coreProperties>
</file>